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84" r:id="rId3"/>
    <p:sldId id="286" r:id="rId4"/>
    <p:sldId id="287" r:id="rId5"/>
    <p:sldId id="285" r:id="rId6"/>
    <p:sldId id="351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52" r:id="rId22"/>
    <p:sldId id="353" r:id="rId23"/>
    <p:sldId id="354" r:id="rId24"/>
    <p:sldId id="356" r:id="rId25"/>
    <p:sldId id="357" r:id="rId26"/>
    <p:sldId id="358" r:id="rId27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9099" autoAdjust="0"/>
    <p:restoredTop sz="98348" autoAdjust="0"/>
  </p:normalViewPr>
  <p:slideViewPr>
    <p:cSldViewPr>
      <p:cViewPr varScale="1">
        <p:scale>
          <a:sx n="119" d="100"/>
          <a:sy n="119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4D50773-A2DA-B84B-8677-50D4CEE9DD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EE001-FA53-754A-94EB-5422D7CEB607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3A680-240D-F844-90F3-79123E541A58}" type="slidenum">
              <a:rPr lang="en-US"/>
              <a:pPr/>
              <a:t>10</a:t>
            </a:fld>
            <a:endParaRPr lang="en-US"/>
          </a:p>
        </p:txBody>
      </p:sp>
      <p:sp>
        <p:nvSpPr>
          <p:cNvPr id="464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7899C-60C7-8644-BE48-D3103F5713B3}" type="slidenum">
              <a:rPr lang="en-US"/>
              <a:pPr/>
              <a:t>11</a:t>
            </a:fld>
            <a:endParaRPr lang="en-US"/>
          </a:p>
        </p:txBody>
      </p:sp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E8EFA-8D6E-2145-A2DD-4820B435A62E}" type="slidenum">
              <a:rPr lang="en-US"/>
              <a:pPr/>
              <a:t>12</a:t>
            </a:fld>
            <a:endParaRPr lang="en-US"/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C1ED5-2984-EE42-A57E-6AF06255F710}" type="slidenum">
              <a:rPr lang="en-US"/>
              <a:pPr/>
              <a:t>13</a:t>
            </a:fld>
            <a:endParaRPr lang="en-US"/>
          </a:p>
        </p:txBody>
      </p:sp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EA55D-ACA9-4E44-8057-26AF302D98B6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9D13F-4643-E040-B6BA-7E19AD75C0C8}" type="slidenum">
              <a:rPr lang="en-US"/>
              <a:pPr/>
              <a:t>15</a:t>
            </a:fld>
            <a:endParaRPr lang="en-US"/>
          </a:p>
        </p:txBody>
      </p:sp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10AD9-B65A-E044-99A5-0E8CE7AAE3A7}" type="slidenum">
              <a:rPr lang="en-US"/>
              <a:pPr/>
              <a:t>16</a:t>
            </a:fld>
            <a:endParaRPr lang="en-US"/>
          </a:p>
        </p:txBody>
      </p:sp>
      <p:sp>
        <p:nvSpPr>
          <p:cNvPr id="470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F4CCA-6D37-F940-BA84-B6DC38F7ECFD}" type="slidenum">
              <a:rPr lang="en-US"/>
              <a:pPr/>
              <a:t>17</a:t>
            </a:fld>
            <a:endParaRPr lang="en-US"/>
          </a:p>
        </p:txBody>
      </p:sp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6067E-702F-7541-B45A-1389858D33E6}" type="slidenum">
              <a:rPr lang="en-US"/>
              <a:pPr/>
              <a:t>18</a:t>
            </a:fld>
            <a:endParaRPr lang="en-US"/>
          </a:p>
        </p:txBody>
      </p:sp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C6C84-FDC9-7843-BB2C-46242A7822CF}" type="slidenum">
              <a:rPr lang="en-US"/>
              <a:pPr/>
              <a:t>19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1D65-2B19-1441-971A-93B77AE98FDD}" type="slidenum">
              <a:rPr lang="en-US"/>
              <a:pPr/>
              <a:t>2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B91F2-53F5-1749-8C56-A035473DAF29}" type="slidenum">
              <a:rPr lang="en-US"/>
              <a:pPr/>
              <a:t>20</a:t>
            </a:fld>
            <a:endParaRPr 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8BD30-2814-1A4B-8434-3FCAC7269433}" type="slidenum">
              <a:rPr lang="en-US"/>
              <a:pPr/>
              <a:t>3</a:t>
            </a:fld>
            <a:endParaRPr lang="en-US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5DF08-897C-434D-9A25-5A947F16BECE}" type="slidenum">
              <a:rPr lang="en-US"/>
              <a:pPr/>
              <a:t>4</a:t>
            </a:fld>
            <a:endParaRPr lang="en-US"/>
          </a:p>
        </p:txBody>
      </p:sp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4E31E-DA77-2642-AAFE-6A8453C79F1B}" type="slidenum">
              <a:rPr lang="en-US"/>
              <a:pPr/>
              <a:t>5</a:t>
            </a:fld>
            <a:endParaRPr lang="en-US"/>
          </a:p>
        </p:txBody>
      </p:sp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2E173-BAD4-2C4A-8FE2-A98BB53DC5E6}" type="slidenum">
              <a:rPr lang="en-US"/>
              <a:pPr/>
              <a:t>6</a:t>
            </a:fld>
            <a:endParaRPr lang="en-US"/>
          </a:p>
        </p:txBody>
      </p:sp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B2579-8D01-124C-AA9E-2EA2D2035BF1}" type="slidenum">
              <a:rPr lang="en-US"/>
              <a:pPr/>
              <a:t>7</a:t>
            </a:fld>
            <a:endParaRPr lang="en-US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E8DC2-883E-AC42-9BAC-C27A9926FB38}" type="slidenum">
              <a:rPr lang="en-US"/>
              <a:pPr/>
              <a:t>8</a:t>
            </a:fld>
            <a:endParaRPr lang="en-US"/>
          </a:p>
        </p:txBody>
      </p:sp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EEC5E-ED29-C645-912A-406E2002C9BF}" type="slidenum">
              <a:rPr lang="en-US"/>
              <a:pPr/>
              <a:t>9</a:t>
            </a:fld>
            <a:endParaRPr lang="en-US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5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33400" y="2209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b="1">
                <a:solidFill>
                  <a:schemeClr val="tx2"/>
                </a:solidFill>
                <a:latin typeface="Arial MT Bd" pitchFamily="1" charset="0"/>
              </a:rPr>
              <a:t>Introduction to the</a:t>
            </a:r>
          </a:p>
          <a:p>
            <a:r>
              <a:rPr lang="en-US" sz="3400" b="1">
                <a:solidFill>
                  <a:schemeClr val="tx2"/>
                </a:solidFill>
                <a:latin typeface="Arial MT Bd" pitchFamily="1" charset="0"/>
              </a:rPr>
              <a:t>Practice of Statistics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tx2"/>
                </a:solidFill>
                <a:latin typeface="Arial MT Bd" pitchFamily="1" charset="0"/>
              </a:rPr>
              <a:t>Sixth Edition</a:t>
            </a:r>
            <a:endParaRPr lang="en-US" sz="4400">
              <a:solidFill>
                <a:schemeClr val="tx2"/>
              </a:solidFill>
              <a:latin typeface="Arial MT Bd" pitchFamily="1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>
                <a:latin typeface="Arial MT Bd" pitchFamily="1" charset="0"/>
              </a:rPr>
              <a:t>Chapter 12: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Arial MT" pitchFamily="1" charset="0"/>
              </a:rPr>
              <a:t>One-Way Analysis of Variance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latin typeface="Arial MT Bd" pitchFamily="1" charset="0"/>
              </a:rPr>
              <a:t>Copyright © 2009 by W. H. Freeman and Company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pitchFamily="-65" charset="0"/>
              </a:rPr>
              <a:t> </a:t>
            </a:r>
            <a:endParaRPr lang="en-US" sz="1800">
              <a:latin typeface="Verdana" pitchFamily="-65" charset="0"/>
            </a:endParaRPr>
          </a:p>
          <a:p>
            <a:endParaRPr lang="en-US" sz="1600"/>
          </a:p>
        </p:txBody>
      </p:sp>
      <p:sp>
        <p:nvSpPr>
          <p:cNvPr id="102406" name="Rectangle 6"/>
          <p:cNvSpPr>
            <a:spLocks noGrp="1" noChangeArrowheads="1"/>
          </p:cNvSpPr>
          <p:nvPr/>
        </p:nvSpPr>
        <p:spPr bwMode="auto">
          <a:xfrm>
            <a:off x="304800" y="1143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>
                <a:latin typeface="Arial MT Bd" pitchFamily="1" charset="0"/>
              </a:rPr>
              <a:t>David S. Moore • George P. McCabe </a:t>
            </a:r>
          </a:p>
          <a:p>
            <a:r>
              <a:rPr lang="en-US" b="1">
                <a:solidFill>
                  <a:srgbClr val="000000"/>
                </a:solidFill>
                <a:latin typeface="Arial MT Bd" pitchFamily="1" charset="0"/>
              </a:rPr>
              <a:t>Bruce A. Craig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58888" y="-21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57" name="Group 21"/>
          <p:cNvGrpSpPr>
            <a:grpSpLocks/>
          </p:cNvGrpSpPr>
          <p:nvPr/>
        </p:nvGrpSpPr>
        <p:grpSpPr bwMode="auto">
          <a:xfrm>
            <a:off x="304800" y="2200275"/>
            <a:ext cx="8534400" cy="2455863"/>
            <a:chOff x="192" y="1392"/>
            <a:chExt cx="5376" cy="1547"/>
          </a:xfrm>
        </p:grpSpPr>
        <p:sp>
          <p:nvSpPr>
            <p:cNvPr id="219154" name="Text Box 18"/>
            <p:cNvSpPr txBox="1">
              <a:spLocks noChangeArrowheads="1"/>
            </p:cNvSpPr>
            <p:nvPr/>
          </p:nvSpPr>
          <p:spPr bwMode="auto">
            <a:xfrm>
              <a:off x="208" y="264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646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9156" name="Picture 20" descr="ISP_Ch12_Bx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392"/>
              <a:ext cx="5376" cy="11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83" name="Group 23"/>
          <p:cNvGrpSpPr>
            <a:grpSpLocks/>
          </p:cNvGrpSpPr>
          <p:nvPr/>
        </p:nvGrpSpPr>
        <p:grpSpPr bwMode="auto">
          <a:xfrm>
            <a:off x="304800" y="1093788"/>
            <a:ext cx="8534400" cy="4668837"/>
            <a:chOff x="192" y="240"/>
            <a:chExt cx="5376" cy="2941"/>
          </a:xfrm>
        </p:grpSpPr>
        <p:sp>
          <p:nvSpPr>
            <p:cNvPr id="220180" name="Text Box 20"/>
            <p:cNvSpPr txBox="1">
              <a:spLocks noChangeArrowheads="1"/>
            </p:cNvSpPr>
            <p:nvPr/>
          </p:nvSpPr>
          <p:spPr bwMode="auto">
            <a:xfrm>
              <a:off x="208" y="288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646–647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20182" name="Picture 22" descr="ISP_Ch12_Bx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40"/>
              <a:ext cx="5376" cy="25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9" name="Group 19"/>
          <p:cNvGrpSpPr>
            <a:grpSpLocks/>
          </p:cNvGrpSpPr>
          <p:nvPr/>
        </p:nvGrpSpPr>
        <p:grpSpPr bwMode="auto">
          <a:xfrm>
            <a:off x="304800" y="2025650"/>
            <a:ext cx="8534400" cy="2806700"/>
            <a:chOff x="192" y="1248"/>
            <a:chExt cx="5376" cy="1768"/>
          </a:xfrm>
        </p:grpSpPr>
        <p:sp>
          <p:nvSpPr>
            <p:cNvPr id="389134" name="Text Box 14"/>
            <p:cNvSpPr txBox="1">
              <a:spLocks noChangeArrowheads="1"/>
            </p:cNvSpPr>
            <p:nvPr/>
          </p:nvSpPr>
          <p:spPr bwMode="auto">
            <a:xfrm>
              <a:off x="200" y="2717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648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89138" name="Picture 18" descr="ISP_Ch12_B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248"/>
              <a:ext cx="5376" cy="14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90" name="Group 22"/>
          <p:cNvGrpSpPr>
            <a:grpSpLocks/>
          </p:cNvGrpSpPr>
          <p:nvPr/>
        </p:nvGrpSpPr>
        <p:grpSpPr bwMode="auto">
          <a:xfrm>
            <a:off x="311150" y="1254125"/>
            <a:ext cx="8521700" cy="4348163"/>
            <a:chOff x="200" y="528"/>
            <a:chExt cx="5368" cy="2739"/>
          </a:xfrm>
        </p:grpSpPr>
        <p:sp>
          <p:nvSpPr>
            <p:cNvPr id="391186" name="Text Box 18"/>
            <p:cNvSpPr txBox="1">
              <a:spLocks noChangeArrowheads="1"/>
            </p:cNvSpPr>
            <p:nvPr/>
          </p:nvSpPr>
          <p:spPr bwMode="auto">
            <a:xfrm>
              <a:off x="200" y="29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1189" name="Picture 21" descr="12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" y="528"/>
              <a:ext cx="5368" cy="23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06" name="Group 14"/>
          <p:cNvGrpSpPr>
            <a:grpSpLocks/>
          </p:cNvGrpSpPr>
          <p:nvPr/>
        </p:nvGrpSpPr>
        <p:grpSpPr bwMode="auto">
          <a:xfrm>
            <a:off x="304800" y="1546225"/>
            <a:ext cx="8534400" cy="3763963"/>
            <a:chOff x="192" y="1008"/>
            <a:chExt cx="5376" cy="2371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192" y="308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2205" name="Picture 13" descr="12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" y="1008"/>
              <a:ext cx="5368" cy="20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30" name="Group 14"/>
          <p:cNvGrpSpPr>
            <a:grpSpLocks/>
          </p:cNvGrpSpPr>
          <p:nvPr/>
        </p:nvGrpSpPr>
        <p:grpSpPr bwMode="auto">
          <a:xfrm>
            <a:off x="381000" y="123825"/>
            <a:ext cx="8382000" cy="6608763"/>
            <a:chOff x="192" y="0"/>
            <a:chExt cx="5280" cy="4163"/>
          </a:xfrm>
        </p:grpSpPr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192" y="386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651–652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3229" name="Picture 13" descr="ISP_Ch12_Bx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0"/>
              <a:ext cx="5280" cy="38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64" name="Group 24"/>
          <p:cNvGrpSpPr>
            <a:grpSpLocks/>
          </p:cNvGrpSpPr>
          <p:nvPr/>
        </p:nvGrpSpPr>
        <p:grpSpPr bwMode="auto">
          <a:xfrm>
            <a:off x="304800" y="492125"/>
            <a:ext cx="8534400" cy="5872163"/>
            <a:chOff x="192" y="104"/>
            <a:chExt cx="5376" cy="3699"/>
          </a:xfrm>
        </p:grpSpPr>
        <p:sp>
          <p:nvSpPr>
            <p:cNvPr id="394262" name="Text Box 22"/>
            <p:cNvSpPr txBox="1">
              <a:spLocks noChangeArrowheads="1"/>
            </p:cNvSpPr>
            <p:nvPr/>
          </p:nvSpPr>
          <p:spPr bwMode="auto">
            <a:xfrm>
              <a:off x="200" y="350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653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4263" name="Picture 23" descr="ISP_Ch12_Bx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4"/>
              <a:ext cx="5376" cy="3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83" name="Group 19"/>
          <p:cNvGrpSpPr>
            <a:grpSpLocks/>
          </p:cNvGrpSpPr>
          <p:nvPr/>
        </p:nvGrpSpPr>
        <p:grpSpPr bwMode="auto">
          <a:xfrm>
            <a:off x="1612900" y="146050"/>
            <a:ext cx="5918200" cy="6565900"/>
            <a:chOff x="192" y="104"/>
            <a:chExt cx="3728" cy="4136"/>
          </a:xfrm>
        </p:grpSpPr>
        <p:sp>
          <p:nvSpPr>
            <p:cNvPr id="395281" name="Text Box 17"/>
            <p:cNvSpPr txBox="1">
              <a:spLocks noChangeArrowheads="1"/>
            </p:cNvSpPr>
            <p:nvPr/>
          </p:nvSpPr>
          <p:spPr bwMode="auto">
            <a:xfrm>
              <a:off x="192" y="394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657–658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5282" name="Picture 18" descr="ISP_Ch12_Bx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4"/>
              <a:ext cx="3728" cy="37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309" name="Group 21"/>
          <p:cNvGrpSpPr>
            <a:grpSpLocks/>
          </p:cNvGrpSpPr>
          <p:nvPr/>
        </p:nvGrpSpPr>
        <p:grpSpPr bwMode="auto">
          <a:xfrm>
            <a:off x="304800" y="1216025"/>
            <a:ext cx="8534400" cy="4424363"/>
            <a:chOff x="192" y="720"/>
            <a:chExt cx="5376" cy="2787"/>
          </a:xfrm>
        </p:grpSpPr>
        <p:sp>
          <p:nvSpPr>
            <p:cNvPr id="396305" name="Text Box 17"/>
            <p:cNvSpPr txBox="1">
              <a:spLocks noChangeArrowheads="1"/>
            </p:cNvSpPr>
            <p:nvPr/>
          </p:nvSpPr>
          <p:spPr bwMode="auto">
            <a:xfrm>
              <a:off x="192" y="320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6308" name="Picture 20" descr="12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720"/>
              <a:ext cx="5376" cy="243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32" name="Group 20"/>
          <p:cNvGrpSpPr>
            <a:grpSpLocks/>
          </p:cNvGrpSpPr>
          <p:nvPr/>
        </p:nvGrpSpPr>
        <p:grpSpPr bwMode="auto">
          <a:xfrm>
            <a:off x="304800" y="708025"/>
            <a:ext cx="8534400" cy="5440363"/>
            <a:chOff x="192" y="96"/>
            <a:chExt cx="5376" cy="3427"/>
          </a:xfrm>
        </p:grpSpPr>
        <p:sp>
          <p:nvSpPr>
            <p:cNvPr id="397329" name="Text Box 17"/>
            <p:cNvSpPr txBox="1">
              <a:spLocks noChangeArrowheads="1"/>
            </p:cNvSpPr>
            <p:nvPr/>
          </p:nvSpPr>
          <p:spPr bwMode="auto">
            <a:xfrm>
              <a:off x="200" y="322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662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7331" name="Picture 19" descr="ISP_Ch12_Bx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6"/>
              <a:ext cx="5376" cy="307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309" name="Group 37"/>
          <p:cNvGrpSpPr>
            <a:grpSpLocks/>
          </p:cNvGrpSpPr>
          <p:nvPr/>
        </p:nvGrpSpPr>
        <p:grpSpPr bwMode="auto">
          <a:xfrm>
            <a:off x="298450" y="500063"/>
            <a:ext cx="8545513" cy="5857875"/>
            <a:chOff x="190" y="104"/>
            <a:chExt cx="5383" cy="3690"/>
          </a:xfrm>
        </p:grpSpPr>
        <p:sp>
          <p:nvSpPr>
            <p:cNvPr id="182304" name="Text Box 32"/>
            <p:cNvSpPr txBox="1">
              <a:spLocks noChangeArrowheads="1"/>
            </p:cNvSpPr>
            <p:nvPr/>
          </p:nvSpPr>
          <p:spPr bwMode="auto">
            <a:xfrm>
              <a:off x="190" y="3495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Chapter 12 Opener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182308" name="Picture 36" descr="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04"/>
              <a:ext cx="5381" cy="333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51" name="Group 15"/>
          <p:cNvGrpSpPr>
            <a:grpSpLocks/>
          </p:cNvGrpSpPr>
          <p:nvPr/>
        </p:nvGrpSpPr>
        <p:grpSpPr bwMode="auto">
          <a:xfrm>
            <a:off x="304800" y="676275"/>
            <a:ext cx="8534400" cy="5503863"/>
            <a:chOff x="192" y="192"/>
            <a:chExt cx="5376" cy="3467"/>
          </a:xfrm>
        </p:grpSpPr>
        <p:sp>
          <p:nvSpPr>
            <p:cNvPr id="398347" name="Text Box 11"/>
            <p:cNvSpPr txBox="1">
              <a:spLocks noChangeArrowheads="1"/>
            </p:cNvSpPr>
            <p:nvPr/>
          </p:nvSpPr>
          <p:spPr bwMode="auto">
            <a:xfrm>
              <a:off x="200" y="336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12.10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8350" name="Picture 14" descr="12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92"/>
              <a:ext cx="5376" cy="31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183" name="Group 15"/>
          <p:cNvGrpSpPr>
            <a:grpSpLocks/>
          </p:cNvGrpSpPr>
          <p:nvPr/>
        </p:nvGrpSpPr>
        <p:grpSpPr bwMode="auto">
          <a:xfrm>
            <a:off x="304800" y="1336675"/>
            <a:ext cx="8534400" cy="4183063"/>
            <a:chOff x="192" y="768"/>
            <a:chExt cx="5376" cy="2635"/>
          </a:xfrm>
        </p:grpSpPr>
        <p:sp>
          <p:nvSpPr>
            <p:cNvPr id="519180" name="Text Box 12"/>
            <p:cNvSpPr txBox="1">
              <a:spLocks noChangeArrowheads="1"/>
            </p:cNvSpPr>
            <p:nvPr/>
          </p:nvSpPr>
          <p:spPr bwMode="auto">
            <a:xfrm>
              <a:off x="192" y="310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664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19182" name="Picture 14" descr="ISP_Ch12_Bx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768"/>
              <a:ext cx="5376" cy="22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9" name="Group 7"/>
          <p:cNvGrpSpPr>
            <a:grpSpLocks/>
          </p:cNvGrpSpPr>
          <p:nvPr/>
        </p:nvGrpSpPr>
        <p:grpSpPr bwMode="auto">
          <a:xfrm>
            <a:off x="311150" y="1717675"/>
            <a:ext cx="8521700" cy="3421063"/>
            <a:chOff x="200" y="912"/>
            <a:chExt cx="5368" cy="2155"/>
          </a:xfrm>
        </p:grpSpPr>
        <p:sp>
          <p:nvSpPr>
            <p:cNvPr id="520197" name="Text Box 5"/>
            <p:cNvSpPr txBox="1">
              <a:spLocks noChangeArrowheads="1"/>
            </p:cNvSpPr>
            <p:nvPr/>
          </p:nvSpPr>
          <p:spPr bwMode="auto">
            <a:xfrm>
              <a:off x="200" y="27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Table 12.1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0198" name="Picture 6" descr="Table-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" y="912"/>
              <a:ext cx="5368" cy="17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34" name="Group 18"/>
          <p:cNvGrpSpPr>
            <a:grpSpLocks/>
          </p:cNvGrpSpPr>
          <p:nvPr/>
        </p:nvGrpSpPr>
        <p:grpSpPr bwMode="auto">
          <a:xfrm>
            <a:off x="2743200" y="231775"/>
            <a:ext cx="3657600" cy="6392863"/>
            <a:chOff x="1344" y="158"/>
            <a:chExt cx="2304" cy="4027"/>
          </a:xfrm>
        </p:grpSpPr>
        <p:sp>
          <p:nvSpPr>
            <p:cNvPr id="521224" name="Text Box 8"/>
            <p:cNvSpPr txBox="1">
              <a:spLocks noChangeArrowheads="1"/>
            </p:cNvSpPr>
            <p:nvPr/>
          </p:nvSpPr>
          <p:spPr bwMode="auto">
            <a:xfrm>
              <a:off x="1344" y="388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12.11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1226" name="Picture 10" descr="121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158"/>
              <a:ext cx="2304" cy="968"/>
            </a:xfrm>
            <a:prstGeom prst="rect">
              <a:avLst/>
            </a:prstGeom>
            <a:noFill/>
          </p:spPr>
        </p:pic>
        <p:pic>
          <p:nvPicPr>
            <p:cNvPr id="521227" name="Picture 11" descr="1211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4" y="1157"/>
              <a:ext cx="2304" cy="860"/>
            </a:xfrm>
            <a:prstGeom prst="rect">
              <a:avLst/>
            </a:prstGeom>
            <a:noFill/>
          </p:spPr>
        </p:pic>
        <p:pic>
          <p:nvPicPr>
            <p:cNvPr id="521230" name="Picture 14" descr="1211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4" y="2044"/>
              <a:ext cx="2304" cy="931"/>
            </a:xfrm>
            <a:prstGeom prst="rect">
              <a:avLst/>
            </a:prstGeom>
            <a:noFill/>
          </p:spPr>
        </p:pic>
        <p:pic>
          <p:nvPicPr>
            <p:cNvPr id="521231" name="Picture 15" descr="1211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96" y="2995"/>
              <a:ext cx="1200" cy="8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71" name="Group 7"/>
          <p:cNvGrpSpPr>
            <a:grpSpLocks/>
          </p:cNvGrpSpPr>
          <p:nvPr/>
        </p:nvGrpSpPr>
        <p:grpSpPr bwMode="auto">
          <a:xfrm>
            <a:off x="304800" y="1168400"/>
            <a:ext cx="8534400" cy="4519613"/>
            <a:chOff x="192" y="852"/>
            <a:chExt cx="5376" cy="2847"/>
          </a:xfrm>
        </p:grpSpPr>
        <p:sp>
          <p:nvSpPr>
            <p:cNvPr id="523269" name="Text Box 5"/>
            <p:cNvSpPr txBox="1">
              <a:spLocks noChangeArrowheads="1"/>
            </p:cNvSpPr>
            <p:nvPr/>
          </p:nvSpPr>
          <p:spPr bwMode="auto">
            <a:xfrm>
              <a:off x="200" y="340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Table 12.2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3270" name="Picture 6" descr="Table-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852"/>
              <a:ext cx="5376" cy="24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92" name="Group 4"/>
          <p:cNvGrpSpPr>
            <a:grpSpLocks/>
          </p:cNvGrpSpPr>
          <p:nvPr/>
        </p:nvGrpSpPr>
        <p:grpSpPr bwMode="auto">
          <a:xfrm>
            <a:off x="304800" y="327025"/>
            <a:ext cx="8534400" cy="6202363"/>
            <a:chOff x="192" y="104"/>
            <a:chExt cx="5376" cy="3907"/>
          </a:xfrm>
        </p:grpSpPr>
        <p:sp>
          <p:nvSpPr>
            <p:cNvPr id="524290" name="Text Box 2"/>
            <p:cNvSpPr txBox="1">
              <a:spLocks noChangeArrowheads="1"/>
            </p:cNvSpPr>
            <p:nvPr/>
          </p:nvSpPr>
          <p:spPr bwMode="auto">
            <a:xfrm>
              <a:off x="192" y="37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Table 12.3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4291" name="Picture 3" descr="Table-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" y="104"/>
              <a:ext cx="5368" cy="35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16" name="Group 4"/>
          <p:cNvGrpSpPr>
            <a:grpSpLocks/>
          </p:cNvGrpSpPr>
          <p:nvPr/>
        </p:nvGrpSpPr>
        <p:grpSpPr bwMode="auto">
          <a:xfrm>
            <a:off x="304800" y="1184275"/>
            <a:ext cx="8534400" cy="4487863"/>
            <a:chOff x="192" y="768"/>
            <a:chExt cx="5376" cy="2827"/>
          </a:xfrm>
        </p:grpSpPr>
        <p:sp>
          <p:nvSpPr>
            <p:cNvPr id="525314" name="Text Box 2"/>
            <p:cNvSpPr txBox="1">
              <a:spLocks noChangeArrowheads="1"/>
            </p:cNvSpPr>
            <p:nvPr/>
          </p:nvSpPr>
          <p:spPr bwMode="auto">
            <a:xfrm>
              <a:off x="200" y="329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Table 12.4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5315" name="Picture 3" descr="Table-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768"/>
              <a:ext cx="5376" cy="24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39" name="Group 23"/>
          <p:cNvGrpSpPr>
            <a:grpSpLocks/>
          </p:cNvGrpSpPr>
          <p:nvPr/>
        </p:nvGrpSpPr>
        <p:grpSpPr bwMode="auto">
          <a:xfrm>
            <a:off x="320675" y="596900"/>
            <a:ext cx="8505825" cy="5651500"/>
            <a:chOff x="144" y="384"/>
            <a:chExt cx="5358" cy="3560"/>
          </a:xfrm>
        </p:grpSpPr>
        <p:sp>
          <p:nvSpPr>
            <p:cNvPr id="214019" name="Text Box 3"/>
            <p:cNvSpPr txBox="1">
              <a:spLocks noChangeArrowheads="1"/>
            </p:cNvSpPr>
            <p:nvPr/>
          </p:nvSpPr>
          <p:spPr bwMode="auto">
            <a:xfrm>
              <a:off x="144" y="3645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4038" name="Picture 22" descr="120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384"/>
              <a:ext cx="5358" cy="32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6" name="Group 16"/>
          <p:cNvGrpSpPr>
            <a:grpSpLocks/>
          </p:cNvGrpSpPr>
          <p:nvPr/>
        </p:nvGrpSpPr>
        <p:grpSpPr bwMode="auto">
          <a:xfrm>
            <a:off x="311150" y="1290638"/>
            <a:ext cx="8521700" cy="4275137"/>
            <a:chOff x="200" y="102"/>
            <a:chExt cx="5368" cy="2693"/>
          </a:xfrm>
        </p:grpSpPr>
        <p:sp>
          <p:nvSpPr>
            <p:cNvPr id="215043" name="Text Box 3"/>
            <p:cNvSpPr txBox="1">
              <a:spLocks noChangeArrowheads="1"/>
            </p:cNvSpPr>
            <p:nvPr/>
          </p:nvSpPr>
          <p:spPr bwMode="auto">
            <a:xfrm>
              <a:off x="200" y="249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grpSp>
          <p:nvGrpSpPr>
            <p:cNvPr id="215055" name="Group 15"/>
            <p:cNvGrpSpPr>
              <a:grpSpLocks/>
            </p:cNvGrpSpPr>
            <p:nvPr/>
          </p:nvGrpSpPr>
          <p:grpSpPr bwMode="auto">
            <a:xfrm>
              <a:off x="200" y="102"/>
              <a:ext cx="5368" cy="2338"/>
              <a:chOff x="200" y="102"/>
              <a:chExt cx="5368" cy="2338"/>
            </a:xfrm>
          </p:grpSpPr>
          <p:pic>
            <p:nvPicPr>
              <p:cNvPr id="215053" name="Picture 13" descr="1202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0" y="102"/>
                <a:ext cx="2584" cy="2338"/>
              </a:xfrm>
              <a:prstGeom prst="rect">
                <a:avLst/>
              </a:prstGeom>
              <a:noFill/>
            </p:spPr>
          </p:pic>
          <p:pic>
            <p:nvPicPr>
              <p:cNvPr id="215054" name="Picture 14" descr="1202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76" y="104"/>
                <a:ext cx="2592" cy="233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8" name="Group 36"/>
          <p:cNvGrpSpPr>
            <a:grpSpLocks/>
          </p:cNvGrpSpPr>
          <p:nvPr/>
        </p:nvGrpSpPr>
        <p:grpSpPr bwMode="auto">
          <a:xfrm>
            <a:off x="311150" y="720725"/>
            <a:ext cx="8521700" cy="5416550"/>
            <a:chOff x="200" y="336"/>
            <a:chExt cx="5368" cy="3412"/>
          </a:xfrm>
        </p:grpSpPr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200" y="3449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3027" name="Picture 35" descr="12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" y="336"/>
              <a:ext cx="5368" cy="30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24" name="Group 20"/>
          <p:cNvGrpSpPr>
            <a:grpSpLocks/>
          </p:cNvGrpSpPr>
          <p:nvPr/>
        </p:nvGrpSpPr>
        <p:grpSpPr bwMode="auto">
          <a:xfrm>
            <a:off x="317500" y="274638"/>
            <a:ext cx="8505825" cy="6303962"/>
            <a:chOff x="192" y="96"/>
            <a:chExt cx="5358" cy="3971"/>
          </a:xfrm>
        </p:grpSpPr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192" y="37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456722" name="Picture 18" descr="120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6"/>
              <a:ext cx="5358" cy="36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91" name="Group 27"/>
          <p:cNvGrpSpPr>
            <a:grpSpLocks/>
          </p:cNvGrpSpPr>
          <p:nvPr/>
        </p:nvGrpSpPr>
        <p:grpSpPr bwMode="auto">
          <a:xfrm>
            <a:off x="319088" y="719138"/>
            <a:ext cx="8505825" cy="5427662"/>
            <a:chOff x="201" y="384"/>
            <a:chExt cx="5358" cy="3419"/>
          </a:xfrm>
        </p:grpSpPr>
        <p:sp>
          <p:nvSpPr>
            <p:cNvPr id="216082" name="Text Box 18"/>
            <p:cNvSpPr txBox="1">
              <a:spLocks noChangeArrowheads="1"/>
            </p:cNvSpPr>
            <p:nvPr/>
          </p:nvSpPr>
          <p:spPr bwMode="auto">
            <a:xfrm>
              <a:off x="201" y="350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6090" name="Picture 26" descr="120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" y="384"/>
              <a:ext cx="5358" cy="31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19" name="Group 31"/>
          <p:cNvGrpSpPr>
            <a:grpSpLocks/>
          </p:cNvGrpSpPr>
          <p:nvPr/>
        </p:nvGrpSpPr>
        <p:grpSpPr bwMode="auto">
          <a:xfrm>
            <a:off x="304800" y="1704975"/>
            <a:ext cx="8534400" cy="3446463"/>
            <a:chOff x="192" y="720"/>
            <a:chExt cx="5376" cy="2171"/>
          </a:xfrm>
        </p:grpSpPr>
        <p:sp>
          <p:nvSpPr>
            <p:cNvPr id="217116" name="Text Box 28"/>
            <p:cNvSpPr txBox="1">
              <a:spLocks noChangeArrowheads="1"/>
            </p:cNvSpPr>
            <p:nvPr/>
          </p:nvSpPr>
          <p:spPr bwMode="auto">
            <a:xfrm>
              <a:off x="208" y="259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645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7118" name="Picture 30" descr="ISP_Ch12_Bx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720"/>
              <a:ext cx="5376" cy="18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33" name="Group 21"/>
          <p:cNvGrpSpPr>
            <a:grpSpLocks/>
          </p:cNvGrpSpPr>
          <p:nvPr/>
        </p:nvGrpSpPr>
        <p:grpSpPr bwMode="auto">
          <a:xfrm>
            <a:off x="311150" y="1190625"/>
            <a:ext cx="8521700" cy="4475163"/>
            <a:chOff x="200" y="-120"/>
            <a:chExt cx="5368" cy="2819"/>
          </a:xfrm>
        </p:grpSpPr>
        <p:sp>
          <p:nvSpPr>
            <p:cNvPr id="218127" name="Text Box 15"/>
            <p:cNvSpPr txBox="1">
              <a:spLocks noChangeArrowheads="1"/>
            </p:cNvSpPr>
            <p:nvPr/>
          </p:nvSpPr>
          <p:spPr bwMode="auto">
            <a:xfrm>
              <a:off x="208" y="240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12.6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8132" name="Picture 20" descr="12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" y="-120"/>
              <a:ext cx="5368" cy="25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587</Words>
  <Application>Microsoft PowerPoint</Application>
  <PresentationFormat>On-screen Show (4:3)</PresentationFormat>
  <Paragraphs>104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Times</vt:lpstr>
      <vt:lpstr>Arial MT Bd</vt:lpstr>
      <vt:lpstr>Arial MT</vt:lpstr>
      <vt:lpstr>Verdana</vt:lpstr>
      <vt:lpstr>Frutiger 67BoldCn</vt:lpstr>
      <vt:lpstr>BI Frutiger BoldItalic</vt:lpstr>
      <vt:lpstr>R Frutiger Roman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Practice of Statistics</dc:title>
  <dc:subject/>
  <dc:creator>Moore &amp; McCabe</dc:creator>
  <cp:keywords/>
  <dc:description/>
  <cp:lastModifiedBy>Engin Sungur</cp:lastModifiedBy>
  <cp:revision>297</cp:revision>
  <cp:lastPrinted>2008-04-01T21:10:49Z</cp:lastPrinted>
  <dcterms:created xsi:type="dcterms:W3CDTF">2008-08-26T18:26:27Z</dcterms:created>
  <dcterms:modified xsi:type="dcterms:W3CDTF">2008-08-26T18:27:30Z</dcterms:modified>
  <cp:category/>
</cp:coreProperties>
</file>