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Override PartName="/ppt/notesSlides/notesSlide18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Override PartName="/ppt/theme/themeOverride1.xml" ContentType="application/vnd.openxmlformats-officedocument.themeOverr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258" r:id="rId2"/>
    <p:sldId id="284" r:id="rId3"/>
    <p:sldId id="286" r:id="rId4"/>
    <p:sldId id="287" r:id="rId5"/>
    <p:sldId id="285" r:id="rId6"/>
    <p:sldId id="351" r:id="rId7"/>
    <p:sldId id="288" r:id="rId8"/>
    <p:sldId id="289" r:id="rId9"/>
    <p:sldId id="290" r:id="rId10"/>
    <p:sldId id="291" r:id="rId11"/>
    <p:sldId id="292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</p:sldIdLst>
  <p:sldSz cx="9144000" cy="6858000" type="screen4x3"/>
  <p:notesSz cx="7099300" cy="10234613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5430" autoAdjust="0"/>
    <p:restoredTop sz="98348" autoAdjust="0"/>
  </p:normalViewPr>
  <p:slideViewPr>
    <p:cSldViewPr>
      <p:cViewPr>
        <p:scale>
          <a:sx n="100" d="100"/>
          <a:sy n="100" d="100"/>
        </p:scale>
        <p:origin x="-1536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7" Type="http://schemas.openxmlformats.org/officeDocument/2006/relationships/slide" Target="slides/slide6.xml"/><Relationship Id="rId3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presProps" Target="pres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en-US"/>
          </a:p>
        </p:txBody>
      </p:sp>
      <p:sp>
        <p:nvSpPr>
          <p:cNvPr id="2099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9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>
              <a:defRPr sz="1300"/>
            </a:lvl1pPr>
          </a:lstStyle>
          <a:p>
            <a:endParaRPr lang="en-US"/>
          </a:p>
        </p:txBody>
      </p:sp>
      <p:sp>
        <p:nvSpPr>
          <p:cNvPr id="209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1838F4B9-B708-D840-8F24-FFB633A10FF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5B7643-D09F-4544-8BB9-F6356C7C3D2C}" type="slidenum">
              <a:rPr lang="en-US"/>
              <a:pPr/>
              <a:t>1</a:t>
            </a:fld>
            <a:endParaRPr lang="en-US"/>
          </a:p>
        </p:txBody>
      </p:sp>
      <p:sp>
        <p:nvSpPr>
          <p:cNvPr id="210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1CDD20-FCF0-4449-BCC8-2A4599B3366C}" type="slidenum">
              <a:rPr lang="en-US"/>
              <a:pPr/>
              <a:t>10</a:t>
            </a:fld>
            <a:endParaRPr lang="en-US"/>
          </a:p>
        </p:txBody>
      </p:sp>
      <p:sp>
        <p:nvSpPr>
          <p:cNvPr id="4648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D1EB1B-625B-3F45-ADCD-53447F56F4DD}" type="slidenum">
              <a:rPr lang="en-US"/>
              <a:pPr/>
              <a:t>11</a:t>
            </a:fld>
            <a:endParaRPr lang="en-US"/>
          </a:p>
        </p:txBody>
      </p:sp>
      <p:sp>
        <p:nvSpPr>
          <p:cNvPr id="4659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405A13-F896-F347-9898-9F7870B00F90}" type="slidenum">
              <a:rPr lang="en-US"/>
              <a:pPr/>
              <a:t>12</a:t>
            </a:fld>
            <a:endParaRPr lang="en-US"/>
          </a:p>
        </p:txBody>
      </p:sp>
      <p:sp>
        <p:nvSpPr>
          <p:cNvPr id="3901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96BB1-5FE4-094F-AB97-BCC7EED92E47}" type="slidenum">
              <a:rPr lang="en-US"/>
              <a:pPr/>
              <a:t>13</a:t>
            </a:fld>
            <a:endParaRPr lang="en-US"/>
          </a:p>
        </p:txBody>
      </p:sp>
      <p:sp>
        <p:nvSpPr>
          <p:cNvPr id="4669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85205A-B202-D449-8DE6-8A12401C2314}" type="slidenum">
              <a:rPr lang="en-US"/>
              <a:pPr/>
              <a:t>14</a:t>
            </a:fld>
            <a:endParaRPr lang="en-US"/>
          </a:p>
        </p:txBody>
      </p:sp>
      <p:sp>
        <p:nvSpPr>
          <p:cNvPr id="467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BB937-AB6D-014D-AB35-480ADFC4D24E}" type="slidenum">
              <a:rPr lang="en-US"/>
              <a:pPr/>
              <a:t>15</a:t>
            </a:fld>
            <a:endParaRPr lang="en-US"/>
          </a:p>
        </p:txBody>
      </p:sp>
      <p:sp>
        <p:nvSpPr>
          <p:cNvPr id="468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456854-CA14-3945-BA39-9B70C842549B}" type="slidenum">
              <a:rPr lang="en-US"/>
              <a:pPr/>
              <a:t>16</a:t>
            </a:fld>
            <a:endParaRPr lang="en-US"/>
          </a:p>
        </p:txBody>
      </p:sp>
      <p:sp>
        <p:nvSpPr>
          <p:cNvPr id="4700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CB6E5-AF52-9E4B-A333-664DF5EAAC14}" type="slidenum">
              <a:rPr lang="en-US"/>
              <a:pPr/>
              <a:t>17</a:t>
            </a:fld>
            <a:endParaRPr lang="en-US"/>
          </a:p>
        </p:txBody>
      </p:sp>
      <p:sp>
        <p:nvSpPr>
          <p:cNvPr id="47104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50E62-F665-4144-8132-66676B8C1699}" type="slidenum">
              <a:rPr lang="en-US"/>
              <a:pPr/>
              <a:t>18</a:t>
            </a:fld>
            <a:endParaRPr lang="en-US"/>
          </a:p>
        </p:txBody>
      </p:sp>
      <p:sp>
        <p:nvSpPr>
          <p:cNvPr id="47206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3A8D2-658E-AB4D-A33E-E6D137242709}" type="slidenum">
              <a:rPr lang="en-US"/>
              <a:pPr/>
              <a:t>19</a:t>
            </a:fld>
            <a:endParaRPr lang="en-US"/>
          </a:p>
        </p:txBody>
      </p:sp>
      <p:sp>
        <p:nvSpPr>
          <p:cNvPr id="4730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E4C92-F27A-B34A-A1F4-C9F0920E877A}" type="slidenum">
              <a:rPr lang="en-US"/>
              <a:pPr/>
              <a:t>2</a:t>
            </a:fld>
            <a:endParaRPr lang="en-US"/>
          </a:p>
        </p:txBody>
      </p:sp>
      <p:sp>
        <p:nvSpPr>
          <p:cNvPr id="2119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D99F3-7FB6-3B41-9BF4-AC73616741DB}" type="slidenum">
              <a:rPr lang="en-US"/>
              <a:pPr/>
              <a:t>20</a:t>
            </a:fld>
            <a:endParaRPr lang="en-US"/>
          </a:p>
        </p:txBody>
      </p:sp>
      <p:sp>
        <p:nvSpPr>
          <p:cNvPr id="47411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873533-091C-D94C-B8A2-188ABE5F601C}" type="slidenum">
              <a:rPr lang="en-US"/>
              <a:pPr/>
              <a:t>3</a:t>
            </a:fld>
            <a:endParaRPr lang="en-US"/>
          </a:p>
        </p:txBody>
      </p:sp>
      <p:sp>
        <p:nvSpPr>
          <p:cNvPr id="45773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413ED-BC78-8C49-9818-B6CA391302E0}" type="slidenum">
              <a:rPr lang="en-US"/>
              <a:pPr/>
              <a:t>4</a:t>
            </a:fld>
            <a:endParaRPr lang="en-US"/>
          </a:p>
        </p:txBody>
      </p:sp>
      <p:sp>
        <p:nvSpPr>
          <p:cNvPr id="4587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3DB5E4-C762-F04A-98E8-A26FC3E97B63}" type="slidenum">
              <a:rPr lang="en-US"/>
              <a:pPr/>
              <a:t>5</a:t>
            </a:fld>
            <a:endParaRPr lang="en-US"/>
          </a:p>
        </p:txBody>
      </p:sp>
      <p:sp>
        <p:nvSpPr>
          <p:cNvPr id="45977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96AC4-F805-764C-99AF-390581AA77E4}" type="slidenum">
              <a:rPr lang="en-US"/>
              <a:pPr/>
              <a:t>6</a:t>
            </a:fld>
            <a:endParaRPr lang="en-US"/>
          </a:p>
        </p:txBody>
      </p:sp>
      <p:sp>
        <p:nvSpPr>
          <p:cNvPr id="46080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50E5C3-47D1-AA4D-A784-E20704D02AF7}" type="slidenum">
              <a:rPr lang="en-US"/>
              <a:pPr/>
              <a:t>7</a:t>
            </a:fld>
            <a:endParaRPr lang="en-US"/>
          </a:p>
        </p:txBody>
      </p:sp>
      <p:sp>
        <p:nvSpPr>
          <p:cNvPr id="4618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1330E-BFB2-AB42-BAD8-F4B71FA56CF4}" type="slidenum">
              <a:rPr lang="en-US"/>
              <a:pPr/>
              <a:t>8</a:t>
            </a:fld>
            <a:endParaRPr lang="en-US"/>
          </a:p>
        </p:txBody>
      </p:sp>
      <p:sp>
        <p:nvSpPr>
          <p:cNvPr id="4628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9E7A06-670F-F840-9959-9A3D8E0682CD}" type="slidenum">
              <a:rPr lang="en-US"/>
              <a:pPr/>
              <a:t>9</a:t>
            </a:fld>
            <a:endParaRPr lang="en-US"/>
          </a:p>
        </p:txBody>
      </p:sp>
      <p:sp>
        <p:nvSpPr>
          <p:cNvPr id="4638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Relationship Id="rId6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/>
        </p:nvSpPr>
        <p:spPr bwMode="auto">
          <a:xfrm>
            <a:off x="533400" y="22098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Introduction to the</a:t>
            </a:r>
          </a:p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Practice of Statistics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tx2"/>
                </a:solidFill>
                <a:latin typeface="Arial MT" pitchFamily="1" charset="0"/>
              </a:rPr>
              <a:t>Sixth Edition</a:t>
            </a:r>
            <a:endParaRPr lang="en-US" sz="4400" b="1">
              <a:solidFill>
                <a:schemeClr val="tx2"/>
              </a:solidFill>
              <a:latin typeface="Arial MT" pitchFamily="1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/>
        </p:nvSpPr>
        <p:spPr bwMode="auto">
          <a:xfrm>
            <a:off x="1371600" y="3962400"/>
            <a:ext cx="640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 b="1">
                <a:latin typeface="Arial MT" pitchFamily="1" charset="0"/>
              </a:rPr>
              <a:t>Chapter 10: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 MT" pitchFamily="1" charset="0"/>
              </a:rPr>
              <a:t>Inference for Regression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886200" y="6248400"/>
            <a:ext cx="502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>
                <a:latin typeface="Arial MT" pitchFamily="1" charset="0"/>
              </a:rPr>
              <a:t>Copyright © 2009 by W. H. Freeman and Company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762000" y="14478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pitchFamily="-65" charset="0"/>
              </a:rPr>
              <a:t> </a:t>
            </a:r>
            <a:endParaRPr lang="en-US" sz="1800">
              <a:latin typeface="Verdana" pitchFamily="-65" charset="0"/>
            </a:endParaRPr>
          </a:p>
          <a:p>
            <a:endParaRPr lang="en-US" sz="1600"/>
          </a:p>
        </p:txBody>
      </p:sp>
      <p:sp>
        <p:nvSpPr>
          <p:cNvPr id="102406" name="Rectangle 6"/>
          <p:cNvSpPr>
            <a:spLocks noGrp="1" noChangeArrowheads="1"/>
          </p:cNvSpPr>
          <p:nvPr/>
        </p:nvSpPr>
        <p:spPr bwMode="auto">
          <a:xfrm>
            <a:off x="304800" y="11430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b="1">
                <a:latin typeface="Arial MT" pitchFamily="1" charset="0"/>
              </a:rPr>
              <a:t>David S. Moore • George P. McCabe </a:t>
            </a:r>
          </a:p>
          <a:p>
            <a:r>
              <a:rPr lang="en-US" b="1">
                <a:solidFill>
                  <a:srgbClr val="000000"/>
                </a:solidFill>
                <a:latin typeface="Arial MT" pitchFamily="1" charset="0"/>
              </a:rPr>
              <a:t>Bruce A. Craig</a:t>
            </a:r>
          </a:p>
        </p:txBody>
      </p:sp>
      <p:sp>
        <p:nvSpPr>
          <p:cNvPr id="102408" name="Rectangle 8"/>
          <p:cNvSpPr>
            <a:spLocks noChangeArrowheads="1"/>
          </p:cNvSpPr>
          <p:nvPr/>
        </p:nvSpPr>
        <p:spPr bwMode="auto">
          <a:xfrm>
            <a:off x="1258888" y="-219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52" name="Group 16"/>
          <p:cNvGrpSpPr>
            <a:grpSpLocks/>
          </p:cNvGrpSpPr>
          <p:nvPr/>
        </p:nvGrpSpPr>
        <p:grpSpPr bwMode="auto">
          <a:xfrm>
            <a:off x="304800" y="715963"/>
            <a:ext cx="8534400" cy="5424487"/>
            <a:chOff x="0" y="96"/>
            <a:chExt cx="5376" cy="3417"/>
          </a:xfrm>
        </p:grpSpPr>
        <p:sp>
          <p:nvSpPr>
            <p:cNvPr id="219150" name="Text Box 14"/>
            <p:cNvSpPr txBox="1">
              <a:spLocks noChangeArrowheads="1"/>
            </p:cNvSpPr>
            <p:nvPr/>
          </p:nvSpPr>
          <p:spPr bwMode="auto">
            <a:xfrm>
              <a:off x="0" y="3214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9151" name="Picture 15" descr="10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76" cy="311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78" name="Group 18"/>
          <p:cNvGrpSpPr>
            <a:grpSpLocks/>
          </p:cNvGrpSpPr>
          <p:nvPr/>
        </p:nvGrpSpPr>
        <p:grpSpPr bwMode="auto">
          <a:xfrm>
            <a:off x="304800" y="688975"/>
            <a:ext cx="8534400" cy="5478463"/>
            <a:chOff x="0" y="96"/>
            <a:chExt cx="5376" cy="3451"/>
          </a:xfrm>
        </p:grpSpPr>
        <p:sp>
          <p:nvSpPr>
            <p:cNvPr id="220176" name="Text Box 16"/>
            <p:cNvSpPr txBox="1">
              <a:spLocks noChangeArrowheads="1"/>
            </p:cNvSpPr>
            <p:nvPr/>
          </p:nvSpPr>
          <p:spPr bwMode="auto">
            <a:xfrm>
              <a:off x="0" y="3248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0177" name="Picture 17" descr="10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76" cy="31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7" name="Group 17"/>
          <p:cNvGrpSpPr>
            <a:grpSpLocks/>
          </p:cNvGrpSpPr>
          <p:nvPr/>
        </p:nvGrpSpPr>
        <p:grpSpPr bwMode="auto">
          <a:xfrm>
            <a:off x="1865313" y="222250"/>
            <a:ext cx="5411787" cy="6413500"/>
            <a:chOff x="1175" y="140"/>
            <a:chExt cx="3409" cy="4040"/>
          </a:xfrm>
        </p:grpSpPr>
        <p:sp>
          <p:nvSpPr>
            <p:cNvPr id="389134" name="Text Box 14"/>
            <p:cNvSpPr txBox="1">
              <a:spLocks noChangeArrowheads="1"/>
            </p:cNvSpPr>
            <p:nvPr/>
          </p:nvSpPr>
          <p:spPr bwMode="auto">
            <a:xfrm>
              <a:off x="1175" y="3881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570–571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89135" name="Picture 15" descr="ISP_Ch10_Bx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75" y="140"/>
              <a:ext cx="3409" cy="369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82" name="Picture 14" descr="ISP_Ch10_Bx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28788"/>
            <a:ext cx="8534400" cy="2833687"/>
          </a:xfrm>
          <a:prstGeom prst="rect">
            <a:avLst/>
          </a:prstGeom>
          <a:noFill/>
        </p:spPr>
      </p:pic>
      <p:sp>
        <p:nvSpPr>
          <p:cNvPr id="391183" name="Text Box 15"/>
          <p:cNvSpPr txBox="1">
            <a:spLocks noChangeArrowheads="1"/>
          </p:cNvSpPr>
          <p:nvPr/>
        </p:nvSpPr>
        <p:spPr bwMode="auto">
          <a:xfrm>
            <a:off x="304800" y="4652963"/>
            <a:ext cx="263048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bIns="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Frutiger 67BoldCn" pitchFamily="1" charset="0"/>
              </a:rPr>
              <a:t>Definition, pg 573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800">
                <a:latin typeface="BI Frutiger BoldItalic" pitchFamily="1" charset="0"/>
              </a:rPr>
              <a:t>Introduction to the Practice of Statistics, Sixth Edition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900">
                <a:latin typeface="R Frutiger Roman" pitchFamily="1" charset="0"/>
              </a:rPr>
              <a:t>© 2009 W.H. Freeman and Company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204" name="Group 12"/>
          <p:cNvGrpSpPr>
            <a:grpSpLocks/>
          </p:cNvGrpSpPr>
          <p:nvPr/>
        </p:nvGrpSpPr>
        <p:grpSpPr bwMode="auto">
          <a:xfrm>
            <a:off x="304800" y="835025"/>
            <a:ext cx="8534400" cy="5186363"/>
            <a:chOff x="192" y="526"/>
            <a:chExt cx="5376" cy="3267"/>
          </a:xfrm>
        </p:grpSpPr>
        <p:sp>
          <p:nvSpPr>
            <p:cNvPr id="392195" name="Text Box 3"/>
            <p:cNvSpPr txBox="1">
              <a:spLocks noChangeArrowheads="1"/>
            </p:cNvSpPr>
            <p:nvPr/>
          </p:nvSpPr>
          <p:spPr bwMode="auto">
            <a:xfrm>
              <a:off x="192" y="3494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2202" name="Picture 10" descr="10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526"/>
              <a:ext cx="5376" cy="29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228" name="Group 12"/>
          <p:cNvGrpSpPr>
            <a:grpSpLocks/>
          </p:cNvGrpSpPr>
          <p:nvPr/>
        </p:nvGrpSpPr>
        <p:grpSpPr bwMode="auto">
          <a:xfrm>
            <a:off x="304800" y="1731963"/>
            <a:ext cx="8534400" cy="3394075"/>
            <a:chOff x="192" y="1091"/>
            <a:chExt cx="5376" cy="2138"/>
          </a:xfrm>
        </p:grpSpPr>
        <p:pic>
          <p:nvPicPr>
            <p:cNvPr id="393225" name="Picture 9" descr="ISP_Ch10_Bx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091"/>
              <a:ext cx="5376" cy="1785"/>
            </a:xfrm>
            <a:prstGeom prst="rect">
              <a:avLst/>
            </a:prstGeom>
            <a:noFill/>
          </p:spPr>
        </p:pic>
        <p:sp>
          <p:nvSpPr>
            <p:cNvPr id="393226" name="Text Box 10"/>
            <p:cNvSpPr txBox="1">
              <a:spLocks noChangeArrowheads="1"/>
            </p:cNvSpPr>
            <p:nvPr/>
          </p:nvSpPr>
          <p:spPr bwMode="auto">
            <a:xfrm>
              <a:off x="192" y="2930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575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259" name="Group 19"/>
          <p:cNvGrpSpPr>
            <a:grpSpLocks/>
          </p:cNvGrpSpPr>
          <p:nvPr/>
        </p:nvGrpSpPr>
        <p:grpSpPr bwMode="auto">
          <a:xfrm>
            <a:off x="304800" y="863600"/>
            <a:ext cx="8534400" cy="5130800"/>
            <a:chOff x="0" y="96"/>
            <a:chExt cx="5376" cy="3232"/>
          </a:xfrm>
        </p:grpSpPr>
        <p:pic>
          <p:nvPicPr>
            <p:cNvPr id="394257" name="Picture 17" descr="10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76" cy="2924"/>
            </a:xfrm>
            <a:prstGeom prst="rect">
              <a:avLst/>
            </a:prstGeom>
            <a:noFill/>
          </p:spPr>
        </p:pic>
        <p:sp>
          <p:nvSpPr>
            <p:cNvPr id="394258" name="Text Box 18"/>
            <p:cNvSpPr txBox="1">
              <a:spLocks noChangeArrowheads="1"/>
            </p:cNvSpPr>
            <p:nvPr/>
          </p:nvSpPr>
          <p:spPr bwMode="auto">
            <a:xfrm>
              <a:off x="0" y="3029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10.10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278" name="Group 14"/>
          <p:cNvGrpSpPr>
            <a:grpSpLocks/>
          </p:cNvGrpSpPr>
          <p:nvPr/>
        </p:nvGrpSpPr>
        <p:grpSpPr bwMode="auto">
          <a:xfrm>
            <a:off x="304800" y="531813"/>
            <a:ext cx="8534400" cy="5792787"/>
            <a:chOff x="192" y="335"/>
            <a:chExt cx="5376" cy="3649"/>
          </a:xfrm>
        </p:grpSpPr>
        <p:sp>
          <p:nvSpPr>
            <p:cNvPr id="395275" name="Text Box 11"/>
            <p:cNvSpPr txBox="1">
              <a:spLocks noChangeArrowheads="1"/>
            </p:cNvSpPr>
            <p:nvPr/>
          </p:nvSpPr>
          <p:spPr bwMode="auto">
            <a:xfrm>
              <a:off x="192" y="3685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10.11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5276" name="Picture 12" descr="10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35"/>
              <a:ext cx="5376" cy="330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301" name="Group 13"/>
          <p:cNvGrpSpPr>
            <a:grpSpLocks/>
          </p:cNvGrpSpPr>
          <p:nvPr/>
        </p:nvGrpSpPr>
        <p:grpSpPr bwMode="auto">
          <a:xfrm>
            <a:off x="800100" y="266700"/>
            <a:ext cx="7543800" cy="6324600"/>
            <a:chOff x="0" y="96"/>
            <a:chExt cx="4752" cy="3984"/>
          </a:xfrm>
        </p:grpSpPr>
        <p:pic>
          <p:nvPicPr>
            <p:cNvPr id="396299" name="Picture 11" descr="ISP_Ch10_Bx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4752" cy="3621"/>
            </a:xfrm>
            <a:prstGeom prst="rect">
              <a:avLst/>
            </a:prstGeom>
            <a:noFill/>
          </p:spPr>
        </p:pic>
        <p:sp>
          <p:nvSpPr>
            <p:cNvPr id="396300" name="Text Box 12"/>
            <p:cNvSpPr txBox="1">
              <a:spLocks noChangeArrowheads="1"/>
            </p:cNvSpPr>
            <p:nvPr/>
          </p:nvSpPr>
          <p:spPr bwMode="auto">
            <a:xfrm>
              <a:off x="0" y="3781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581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330" name="Group 18"/>
          <p:cNvGrpSpPr>
            <a:grpSpLocks/>
          </p:cNvGrpSpPr>
          <p:nvPr/>
        </p:nvGrpSpPr>
        <p:grpSpPr bwMode="auto">
          <a:xfrm>
            <a:off x="838200" y="377825"/>
            <a:ext cx="7467600" cy="6100763"/>
            <a:chOff x="0" y="96"/>
            <a:chExt cx="4704" cy="3843"/>
          </a:xfrm>
        </p:grpSpPr>
        <p:pic>
          <p:nvPicPr>
            <p:cNvPr id="397328" name="Picture 16" descr="ISP_Ch10_Bx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4704" cy="3486"/>
            </a:xfrm>
            <a:prstGeom prst="rect">
              <a:avLst/>
            </a:prstGeom>
            <a:noFill/>
          </p:spPr>
        </p:pic>
        <p:sp>
          <p:nvSpPr>
            <p:cNvPr id="397329" name="Text Box 17"/>
            <p:cNvSpPr txBox="1">
              <a:spLocks noChangeArrowheads="1"/>
            </p:cNvSpPr>
            <p:nvPr/>
          </p:nvSpPr>
          <p:spPr bwMode="auto">
            <a:xfrm>
              <a:off x="0" y="3640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582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306" name="Group 34"/>
          <p:cNvGrpSpPr>
            <a:grpSpLocks/>
          </p:cNvGrpSpPr>
          <p:nvPr/>
        </p:nvGrpSpPr>
        <p:grpSpPr bwMode="auto">
          <a:xfrm>
            <a:off x="301625" y="485775"/>
            <a:ext cx="8539163" cy="5884863"/>
            <a:chOff x="0" y="96"/>
            <a:chExt cx="5379" cy="3707"/>
          </a:xfrm>
        </p:grpSpPr>
        <p:sp>
          <p:nvSpPr>
            <p:cNvPr id="182304" name="Text Box 32"/>
            <p:cNvSpPr txBox="1">
              <a:spLocks noChangeArrowheads="1"/>
            </p:cNvSpPr>
            <p:nvPr/>
          </p:nvSpPr>
          <p:spPr bwMode="auto">
            <a:xfrm>
              <a:off x="0" y="3504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Chapter 10 Opener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182305" name="Picture 33" descr="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79" cy="33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349" name="Group 13"/>
          <p:cNvGrpSpPr>
            <a:grpSpLocks/>
          </p:cNvGrpSpPr>
          <p:nvPr/>
        </p:nvGrpSpPr>
        <p:grpSpPr bwMode="auto">
          <a:xfrm>
            <a:off x="1752600" y="447675"/>
            <a:ext cx="5638800" cy="5961063"/>
            <a:chOff x="0" y="96"/>
            <a:chExt cx="3552" cy="3755"/>
          </a:xfrm>
        </p:grpSpPr>
        <p:sp>
          <p:nvSpPr>
            <p:cNvPr id="398347" name="Text Box 11"/>
            <p:cNvSpPr txBox="1">
              <a:spLocks noChangeArrowheads="1"/>
            </p:cNvSpPr>
            <p:nvPr/>
          </p:nvSpPr>
          <p:spPr bwMode="auto">
            <a:xfrm>
              <a:off x="0" y="3552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10.12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98348" name="Picture 12" descr="10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3552" cy="34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178" name="Group 10"/>
          <p:cNvGrpSpPr>
            <a:grpSpLocks/>
          </p:cNvGrpSpPr>
          <p:nvPr/>
        </p:nvGrpSpPr>
        <p:grpSpPr bwMode="auto">
          <a:xfrm>
            <a:off x="304800" y="523875"/>
            <a:ext cx="8534400" cy="5808663"/>
            <a:chOff x="192" y="330"/>
            <a:chExt cx="5376" cy="3659"/>
          </a:xfrm>
        </p:grpSpPr>
        <p:sp>
          <p:nvSpPr>
            <p:cNvPr id="519175" name="Text Box 7"/>
            <p:cNvSpPr txBox="1">
              <a:spLocks noChangeArrowheads="1"/>
            </p:cNvSpPr>
            <p:nvPr/>
          </p:nvSpPr>
          <p:spPr bwMode="auto">
            <a:xfrm>
              <a:off x="192" y="3690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10.13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19176" name="Picture 8" descr="10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330"/>
              <a:ext cx="5376" cy="335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199" name="Group 7"/>
          <p:cNvGrpSpPr>
            <a:grpSpLocks/>
          </p:cNvGrpSpPr>
          <p:nvPr/>
        </p:nvGrpSpPr>
        <p:grpSpPr bwMode="auto">
          <a:xfrm>
            <a:off x="317500" y="1319213"/>
            <a:ext cx="8510588" cy="4206875"/>
            <a:chOff x="192" y="855"/>
            <a:chExt cx="5361" cy="2650"/>
          </a:xfrm>
        </p:grpSpPr>
        <p:sp>
          <p:nvSpPr>
            <p:cNvPr id="520194" name="Text Box 2"/>
            <p:cNvSpPr txBox="1">
              <a:spLocks noChangeArrowheads="1"/>
            </p:cNvSpPr>
            <p:nvPr/>
          </p:nvSpPr>
          <p:spPr bwMode="auto">
            <a:xfrm>
              <a:off x="192" y="3206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587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0197" name="Picture 5" descr="ISP_Ch10_Bx07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855"/>
              <a:ext cx="5361" cy="2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221" name="Group 5"/>
          <p:cNvGrpSpPr>
            <a:grpSpLocks/>
          </p:cNvGrpSpPr>
          <p:nvPr/>
        </p:nvGrpSpPr>
        <p:grpSpPr bwMode="auto">
          <a:xfrm>
            <a:off x="285750" y="1281113"/>
            <a:ext cx="8572500" cy="4295775"/>
            <a:chOff x="0" y="807"/>
            <a:chExt cx="5400" cy="2706"/>
          </a:xfrm>
        </p:grpSpPr>
        <p:pic>
          <p:nvPicPr>
            <p:cNvPr id="521218" name="Picture 2" descr="ISP_Ch10_Bx0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807"/>
              <a:ext cx="5400" cy="2344"/>
            </a:xfrm>
            <a:prstGeom prst="rect">
              <a:avLst/>
            </a:prstGeom>
            <a:noFill/>
          </p:spPr>
        </p:pic>
        <p:sp>
          <p:nvSpPr>
            <p:cNvPr id="521219" name="Text Box 3"/>
            <p:cNvSpPr txBox="1">
              <a:spLocks noChangeArrowheads="1"/>
            </p:cNvSpPr>
            <p:nvPr/>
          </p:nvSpPr>
          <p:spPr bwMode="auto">
            <a:xfrm>
              <a:off x="0" y="321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589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44" name="Group 4"/>
          <p:cNvGrpSpPr>
            <a:grpSpLocks/>
          </p:cNvGrpSpPr>
          <p:nvPr/>
        </p:nvGrpSpPr>
        <p:grpSpPr bwMode="auto">
          <a:xfrm>
            <a:off x="1333500" y="476250"/>
            <a:ext cx="6477000" cy="5905500"/>
            <a:chOff x="192" y="96"/>
            <a:chExt cx="4080" cy="3720"/>
          </a:xfrm>
        </p:grpSpPr>
        <p:pic>
          <p:nvPicPr>
            <p:cNvPr id="522242" name="Picture 2" descr="ISP_Ch10_Bx0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96"/>
              <a:ext cx="4080" cy="3370"/>
            </a:xfrm>
            <a:prstGeom prst="rect">
              <a:avLst/>
            </a:prstGeom>
            <a:noFill/>
          </p:spPr>
        </p:pic>
        <p:sp>
          <p:nvSpPr>
            <p:cNvPr id="522243" name="Text Box 3"/>
            <p:cNvSpPr txBox="1">
              <a:spLocks noChangeArrowheads="1"/>
            </p:cNvSpPr>
            <p:nvPr/>
          </p:nvSpPr>
          <p:spPr bwMode="auto">
            <a:xfrm>
              <a:off x="192" y="3517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591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268" name="Group 4"/>
          <p:cNvGrpSpPr>
            <a:grpSpLocks/>
          </p:cNvGrpSpPr>
          <p:nvPr/>
        </p:nvGrpSpPr>
        <p:grpSpPr bwMode="auto">
          <a:xfrm>
            <a:off x="304800" y="1333500"/>
            <a:ext cx="8534400" cy="4191000"/>
            <a:chOff x="0" y="960"/>
            <a:chExt cx="5376" cy="2640"/>
          </a:xfrm>
        </p:grpSpPr>
        <p:pic>
          <p:nvPicPr>
            <p:cNvPr id="523266" name="Picture 2" descr="10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60"/>
              <a:ext cx="5376" cy="2285"/>
            </a:xfrm>
            <a:prstGeom prst="rect">
              <a:avLst/>
            </a:prstGeom>
            <a:noFill/>
          </p:spPr>
        </p:pic>
        <p:sp>
          <p:nvSpPr>
            <p:cNvPr id="523267" name="Text Box 3"/>
            <p:cNvSpPr txBox="1">
              <a:spLocks noChangeArrowheads="1"/>
            </p:cNvSpPr>
            <p:nvPr/>
          </p:nvSpPr>
          <p:spPr bwMode="auto">
            <a:xfrm>
              <a:off x="0" y="3301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10.14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293" name="Group 5"/>
          <p:cNvGrpSpPr>
            <a:grpSpLocks/>
          </p:cNvGrpSpPr>
          <p:nvPr/>
        </p:nvGrpSpPr>
        <p:grpSpPr bwMode="auto">
          <a:xfrm>
            <a:off x="304800" y="1822450"/>
            <a:ext cx="8534400" cy="3205163"/>
            <a:chOff x="192" y="1132"/>
            <a:chExt cx="5376" cy="2019"/>
          </a:xfrm>
        </p:grpSpPr>
        <p:sp>
          <p:nvSpPr>
            <p:cNvPr id="524290" name="Text Box 2"/>
            <p:cNvSpPr txBox="1">
              <a:spLocks noChangeArrowheads="1"/>
            </p:cNvSpPr>
            <p:nvPr/>
          </p:nvSpPr>
          <p:spPr bwMode="auto">
            <a:xfrm>
              <a:off x="192" y="2852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10.1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4291" name="Picture 3" descr="Table-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1132"/>
              <a:ext cx="5376" cy="17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316" name="Group 4"/>
          <p:cNvGrpSpPr>
            <a:grpSpLocks/>
          </p:cNvGrpSpPr>
          <p:nvPr/>
        </p:nvGrpSpPr>
        <p:grpSpPr bwMode="auto">
          <a:xfrm>
            <a:off x="304800" y="1362075"/>
            <a:ext cx="8534400" cy="4132263"/>
            <a:chOff x="0" y="720"/>
            <a:chExt cx="5376" cy="2603"/>
          </a:xfrm>
        </p:grpSpPr>
        <p:sp>
          <p:nvSpPr>
            <p:cNvPr id="525314" name="Text Box 2"/>
            <p:cNvSpPr txBox="1">
              <a:spLocks noChangeArrowheads="1"/>
            </p:cNvSpPr>
            <p:nvPr/>
          </p:nvSpPr>
          <p:spPr bwMode="auto">
            <a:xfrm>
              <a:off x="0" y="3024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10.2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5315" name="Picture 3" descr="Table-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720"/>
              <a:ext cx="5376" cy="224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340" name="Group 4"/>
          <p:cNvGrpSpPr>
            <a:grpSpLocks/>
          </p:cNvGrpSpPr>
          <p:nvPr/>
        </p:nvGrpSpPr>
        <p:grpSpPr bwMode="auto">
          <a:xfrm>
            <a:off x="304800" y="1355725"/>
            <a:ext cx="8534400" cy="4144963"/>
            <a:chOff x="0" y="576"/>
            <a:chExt cx="5376" cy="2611"/>
          </a:xfrm>
        </p:grpSpPr>
        <p:sp>
          <p:nvSpPr>
            <p:cNvPr id="526338" name="Text Box 2"/>
            <p:cNvSpPr txBox="1">
              <a:spLocks noChangeArrowheads="1"/>
            </p:cNvSpPr>
            <p:nvPr/>
          </p:nvSpPr>
          <p:spPr bwMode="auto">
            <a:xfrm>
              <a:off x="0" y="2888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10.3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6339" name="Picture 3" descr="Table-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576"/>
              <a:ext cx="5376" cy="225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364" name="Group 4"/>
          <p:cNvGrpSpPr>
            <a:grpSpLocks/>
          </p:cNvGrpSpPr>
          <p:nvPr/>
        </p:nvGrpSpPr>
        <p:grpSpPr bwMode="auto">
          <a:xfrm>
            <a:off x="304800" y="828675"/>
            <a:ext cx="8534400" cy="5199063"/>
            <a:chOff x="0" y="336"/>
            <a:chExt cx="5376" cy="3275"/>
          </a:xfrm>
        </p:grpSpPr>
        <p:sp>
          <p:nvSpPr>
            <p:cNvPr id="527362" name="Text Box 2"/>
            <p:cNvSpPr txBox="1">
              <a:spLocks noChangeArrowheads="1"/>
            </p:cNvSpPr>
            <p:nvPr/>
          </p:nvSpPr>
          <p:spPr bwMode="auto">
            <a:xfrm>
              <a:off x="0" y="3312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10.4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7363" name="Picture 3" descr="Table-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36"/>
              <a:ext cx="5376" cy="291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32" name="Group 16"/>
          <p:cNvGrpSpPr>
            <a:grpSpLocks/>
          </p:cNvGrpSpPr>
          <p:nvPr/>
        </p:nvGrpSpPr>
        <p:grpSpPr bwMode="auto">
          <a:xfrm>
            <a:off x="304800" y="1270000"/>
            <a:ext cx="8534400" cy="4318000"/>
            <a:chOff x="0" y="104"/>
            <a:chExt cx="5376" cy="2720"/>
          </a:xfrm>
        </p:grpSpPr>
        <p:sp>
          <p:nvSpPr>
            <p:cNvPr id="214019" name="Text Box 3"/>
            <p:cNvSpPr txBox="1">
              <a:spLocks noChangeArrowheads="1"/>
            </p:cNvSpPr>
            <p:nvPr/>
          </p:nvSpPr>
          <p:spPr bwMode="auto">
            <a:xfrm>
              <a:off x="0" y="2525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4029" name="Picture 13" descr="1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04"/>
              <a:ext cx="5376" cy="237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412" name="Group 4"/>
          <p:cNvGrpSpPr>
            <a:grpSpLocks/>
          </p:cNvGrpSpPr>
          <p:nvPr/>
        </p:nvGrpSpPr>
        <p:grpSpPr bwMode="auto">
          <a:xfrm>
            <a:off x="304800" y="1577975"/>
            <a:ext cx="8534400" cy="3700463"/>
            <a:chOff x="0" y="960"/>
            <a:chExt cx="5376" cy="2331"/>
          </a:xfrm>
        </p:grpSpPr>
        <p:sp>
          <p:nvSpPr>
            <p:cNvPr id="529410" name="Text Box 2"/>
            <p:cNvSpPr txBox="1">
              <a:spLocks noChangeArrowheads="1"/>
            </p:cNvSpPr>
            <p:nvPr/>
          </p:nvSpPr>
          <p:spPr bwMode="auto">
            <a:xfrm>
              <a:off x="0" y="2992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10.5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29411" name="Picture 3" descr="Table-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60"/>
              <a:ext cx="5376" cy="197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436" name="Group 4"/>
          <p:cNvGrpSpPr>
            <a:grpSpLocks/>
          </p:cNvGrpSpPr>
          <p:nvPr/>
        </p:nvGrpSpPr>
        <p:grpSpPr bwMode="auto">
          <a:xfrm>
            <a:off x="304800" y="1577975"/>
            <a:ext cx="8534400" cy="3700463"/>
            <a:chOff x="0" y="816"/>
            <a:chExt cx="5376" cy="2331"/>
          </a:xfrm>
        </p:grpSpPr>
        <p:sp>
          <p:nvSpPr>
            <p:cNvPr id="530434" name="Text Box 2"/>
            <p:cNvSpPr txBox="1">
              <a:spLocks noChangeArrowheads="1"/>
            </p:cNvSpPr>
            <p:nvPr/>
          </p:nvSpPr>
          <p:spPr bwMode="auto">
            <a:xfrm>
              <a:off x="0" y="2848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10.6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0435" name="Picture 3" descr="Table-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816"/>
              <a:ext cx="5376" cy="197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460" name="Group 4"/>
          <p:cNvGrpSpPr>
            <a:grpSpLocks/>
          </p:cNvGrpSpPr>
          <p:nvPr/>
        </p:nvGrpSpPr>
        <p:grpSpPr bwMode="auto">
          <a:xfrm>
            <a:off x="304800" y="1577975"/>
            <a:ext cx="8534400" cy="3700463"/>
            <a:chOff x="0" y="912"/>
            <a:chExt cx="5376" cy="2331"/>
          </a:xfrm>
        </p:grpSpPr>
        <p:sp>
          <p:nvSpPr>
            <p:cNvPr id="531458" name="Text Box 2"/>
            <p:cNvSpPr txBox="1">
              <a:spLocks noChangeArrowheads="1"/>
            </p:cNvSpPr>
            <p:nvPr/>
          </p:nvSpPr>
          <p:spPr bwMode="auto">
            <a:xfrm>
              <a:off x="0" y="2944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10.7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1459" name="Picture 3" descr="Table-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12"/>
              <a:ext cx="5376" cy="197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484" name="Group 4"/>
          <p:cNvGrpSpPr>
            <a:grpSpLocks/>
          </p:cNvGrpSpPr>
          <p:nvPr/>
        </p:nvGrpSpPr>
        <p:grpSpPr bwMode="auto">
          <a:xfrm>
            <a:off x="304800" y="298450"/>
            <a:ext cx="8534400" cy="6261100"/>
            <a:chOff x="0" y="144"/>
            <a:chExt cx="5376" cy="3944"/>
          </a:xfrm>
        </p:grpSpPr>
        <p:sp>
          <p:nvSpPr>
            <p:cNvPr id="532482" name="Text Box 2"/>
            <p:cNvSpPr txBox="1">
              <a:spLocks noChangeArrowheads="1"/>
            </p:cNvSpPr>
            <p:nvPr/>
          </p:nvSpPr>
          <p:spPr bwMode="auto">
            <a:xfrm>
              <a:off x="0" y="3789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10.8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2483" name="Picture 3" descr="Table-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44"/>
              <a:ext cx="5376" cy="359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508" name="Group 4"/>
          <p:cNvGrpSpPr>
            <a:grpSpLocks/>
          </p:cNvGrpSpPr>
          <p:nvPr/>
        </p:nvGrpSpPr>
        <p:grpSpPr bwMode="auto">
          <a:xfrm>
            <a:off x="304800" y="828675"/>
            <a:ext cx="8534400" cy="5199063"/>
            <a:chOff x="0" y="144"/>
            <a:chExt cx="5376" cy="3275"/>
          </a:xfrm>
        </p:grpSpPr>
        <p:sp>
          <p:nvSpPr>
            <p:cNvPr id="533506" name="Text Box 2"/>
            <p:cNvSpPr txBox="1">
              <a:spLocks noChangeArrowheads="1"/>
            </p:cNvSpPr>
            <p:nvPr/>
          </p:nvSpPr>
          <p:spPr bwMode="auto">
            <a:xfrm>
              <a:off x="0" y="3120"/>
              <a:ext cx="160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10.9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533507" name="Picture 3" descr="Table-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44"/>
              <a:ext cx="5376" cy="291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2" name="Group 12"/>
          <p:cNvGrpSpPr>
            <a:grpSpLocks/>
          </p:cNvGrpSpPr>
          <p:nvPr/>
        </p:nvGrpSpPr>
        <p:grpSpPr bwMode="auto">
          <a:xfrm>
            <a:off x="304800" y="1533525"/>
            <a:ext cx="8534400" cy="3789363"/>
            <a:chOff x="0" y="96"/>
            <a:chExt cx="5376" cy="2387"/>
          </a:xfrm>
        </p:grpSpPr>
        <p:sp>
          <p:nvSpPr>
            <p:cNvPr id="215043" name="Text Box 3"/>
            <p:cNvSpPr txBox="1">
              <a:spLocks noChangeArrowheads="1"/>
            </p:cNvSpPr>
            <p:nvPr/>
          </p:nvSpPr>
          <p:spPr bwMode="auto">
            <a:xfrm>
              <a:off x="0" y="2184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5049" name="Picture 9" descr="10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76" cy="204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26" name="Group 34"/>
          <p:cNvGrpSpPr>
            <a:grpSpLocks/>
          </p:cNvGrpSpPr>
          <p:nvPr/>
        </p:nvGrpSpPr>
        <p:grpSpPr bwMode="auto">
          <a:xfrm>
            <a:off x="304800" y="819150"/>
            <a:ext cx="8534400" cy="5219700"/>
            <a:chOff x="0" y="96"/>
            <a:chExt cx="5376" cy="3288"/>
          </a:xfrm>
        </p:grpSpPr>
        <p:sp>
          <p:nvSpPr>
            <p:cNvPr id="213020" name="Text Box 28"/>
            <p:cNvSpPr txBox="1">
              <a:spLocks noChangeArrowheads="1"/>
            </p:cNvSpPr>
            <p:nvPr/>
          </p:nvSpPr>
          <p:spPr bwMode="auto">
            <a:xfrm>
              <a:off x="0" y="3085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3024" name="Picture 32" descr="10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76" cy="297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719" name="Group 15"/>
          <p:cNvGrpSpPr>
            <a:grpSpLocks/>
          </p:cNvGrpSpPr>
          <p:nvPr/>
        </p:nvGrpSpPr>
        <p:grpSpPr bwMode="auto">
          <a:xfrm>
            <a:off x="342900" y="847725"/>
            <a:ext cx="8458200" cy="5160963"/>
            <a:chOff x="0" y="96"/>
            <a:chExt cx="5328" cy="3251"/>
          </a:xfrm>
        </p:grpSpPr>
        <p:sp>
          <p:nvSpPr>
            <p:cNvPr id="456715" name="Text Box 11"/>
            <p:cNvSpPr txBox="1">
              <a:spLocks noChangeArrowheads="1"/>
            </p:cNvSpPr>
            <p:nvPr/>
          </p:nvSpPr>
          <p:spPr bwMode="auto">
            <a:xfrm>
              <a:off x="0" y="3048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456717" name="Picture 13" descr="10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6"/>
              <a:ext cx="5328" cy="293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80" name="Group 16"/>
          <p:cNvGrpSpPr>
            <a:grpSpLocks/>
          </p:cNvGrpSpPr>
          <p:nvPr/>
        </p:nvGrpSpPr>
        <p:grpSpPr bwMode="auto">
          <a:xfrm>
            <a:off x="304800" y="658813"/>
            <a:ext cx="8534400" cy="5538787"/>
            <a:chOff x="0" y="330"/>
            <a:chExt cx="5376" cy="3489"/>
          </a:xfrm>
        </p:grpSpPr>
        <p:sp>
          <p:nvSpPr>
            <p:cNvPr id="216069" name="Text Box 5"/>
            <p:cNvSpPr txBox="1">
              <a:spLocks noChangeArrowheads="1"/>
            </p:cNvSpPr>
            <p:nvPr/>
          </p:nvSpPr>
          <p:spPr bwMode="auto">
            <a:xfrm>
              <a:off x="0" y="3520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564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6078" name="Picture 14" descr="ISP_Ch10_Bx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330"/>
              <a:ext cx="5376" cy="313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3295650" y="6053138"/>
            <a:ext cx="263048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rIns="0" bIns="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100" b="1">
                <a:latin typeface="Frutiger 67BoldCn" pitchFamily="1" charset="0"/>
              </a:rPr>
              <a:t>Figure 10.5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800">
                <a:latin typeface="BI Frutiger BoldItalic" pitchFamily="1" charset="0"/>
              </a:rPr>
              <a:t>Introduction to the Practice of Statistics, Sixth Edition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900">
                <a:latin typeface="R Frutiger Roman" pitchFamily="1" charset="0"/>
              </a:rPr>
              <a:t>© 2009 W.H. Freeman and Company</a:t>
            </a:r>
          </a:p>
        </p:txBody>
      </p:sp>
      <p:pic>
        <p:nvPicPr>
          <p:cNvPr id="217104" name="Picture 16" descr="1005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5650" y="330200"/>
            <a:ext cx="2225675" cy="1049338"/>
          </a:xfrm>
          <a:prstGeom prst="rect">
            <a:avLst/>
          </a:prstGeom>
          <a:noFill/>
        </p:spPr>
      </p:pic>
      <p:pic>
        <p:nvPicPr>
          <p:cNvPr id="217105" name="Picture 17" descr="1005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5650" y="1522413"/>
            <a:ext cx="2225675" cy="792162"/>
          </a:xfrm>
          <a:prstGeom prst="rect">
            <a:avLst/>
          </a:prstGeom>
          <a:noFill/>
        </p:spPr>
      </p:pic>
      <p:pic>
        <p:nvPicPr>
          <p:cNvPr id="217106" name="Picture 18" descr="1005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5650" y="2449513"/>
            <a:ext cx="2241550" cy="1235075"/>
          </a:xfrm>
          <a:prstGeom prst="rect">
            <a:avLst/>
          </a:prstGeom>
          <a:noFill/>
        </p:spPr>
      </p:pic>
      <p:pic>
        <p:nvPicPr>
          <p:cNvPr id="217109" name="Picture 21" descr="1005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5650" y="5099050"/>
            <a:ext cx="2286000" cy="869950"/>
          </a:xfrm>
          <a:prstGeom prst="rect">
            <a:avLst/>
          </a:prstGeom>
          <a:noFill/>
        </p:spPr>
      </p:pic>
      <p:pic>
        <p:nvPicPr>
          <p:cNvPr id="217113" name="Picture 25" descr="1005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00413" y="3765550"/>
            <a:ext cx="2262187" cy="1265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31" name="Group 19"/>
          <p:cNvGrpSpPr>
            <a:grpSpLocks/>
          </p:cNvGrpSpPr>
          <p:nvPr/>
        </p:nvGrpSpPr>
        <p:grpSpPr bwMode="auto">
          <a:xfrm>
            <a:off x="304800" y="790575"/>
            <a:ext cx="8534400" cy="5381625"/>
            <a:chOff x="192" y="498"/>
            <a:chExt cx="5376" cy="3390"/>
          </a:xfrm>
        </p:grpSpPr>
        <p:sp>
          <p:nvSpPr>
            <p:cNvPr id="218127" name="Text Box 15"/>
            <p:cNvSpPr txBox="1">
              <a:spLocks noChangeArrowheads="1"/>
            </p:cNvSpPr>
            <p:nvPr/>
          </p:nvSpPr>
          <p:spPr bwMode="auto">
            <a:xfrm>
              <a:off x="192" y="3589"/>
              <a:ext cx="1657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rIns="0" bIns="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10.6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8128" name="Picture 16" descr="10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498"/>
              <a:ext cx="5376" cy="306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6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EDEBE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EECDB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740</Words>
  <Application>Microsoft PowerPoint</Application>
  <PresentationFormat>On-screen Show (4:3)</PresentationFormat>
  <Paragraphs>128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Times</vt:lpstr>
      <vt:lpstr>Arial MT</vt:lpstr>
      <vt:lpstr>Verdana</vt:lpstr>
      <vt:lpstr>Frutiger 67BoldCn</vt:lpstr>
      <vt:lpstr>BI Frutiger BoldItalic</vt:lpstr>
      <vt:lpstr>R Frutiger Roman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Manager>Sumanas, Inc.</Manager>
  <Company>W. H. Freeman &amp; Company</Company>
  <LinksUpToDate>false</LinksUpToDate>
  <SharedDoc>false</SharedDoc>
  <HyperlinkBase/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Introduction to the Practice of Statistics</dc:title>
  <dc:subject/>
  <dc:creator>Moore &amp; McCabe</dc:creator>
  <cp:keywords/>
  <dc:description/>
  <cp:lastModifiedBy>Engin Sungur</cp:lastModifiedBy>
  <cp:revision>254</cp:revision>
  <cp:lastPrinted>2008-04-15T01:51:49Z</cp:lastPrinted>
  <dcterms:created xsi:type="dcterms:W3CDTF">2008-08-26T18:25:44Z</dcterms:created>
  <dcterms:modified xsi:type="dcterms:W3CDTF">2008-08-26T18:26:18Z</dcterms:modified>
  <cp:category/>
</cp:coreProperties>
</file>