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84" r:id="rId3"/>
    <p:sldId id="286" r:id="rId4"/>
    <p:sldId id="287" r:id="rId5"/>
    <p:sldId id="285" r:id="rId6"/>
    <p:sldId id="351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5430" autoAdjust="0"/>
    <p:restoredTop sz="99200" autoAdjust="0"/>
  </p:normalViewPr>
  <p:slideViewPr>
    <p:cSldViewPr>
      <p:cViewPr>
        <p:scale>
          <a:sx n="100" d="100"/>
          <a:sy n="100" d="100"/>
        </p:scale>
        <p:origin x="-1592" y="-53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2099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B5166B8-0139-434F-8168-4E662CA71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C58A6-C3E6-E044-B2C2-FC6421975FB9}" type="slidenum">
              <a:rPr lang="en-US"/>
              <a:pPr/>
              <a:t>1</a:t>
            </a:fld>
            <a:endParaRPr lang="en-U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85CC9-EB52-D942-BDB8-96B9A5D064C0}" type="slidenum">
              <a:rPr lang="en-US"/>
              <a:pPr/>
              <a:t>10</a:t>
            </a:fld>
            <a:endParaRPr lang="en-US"/>
          </a:p>
        </p:txBody>
      </p:sp>
      <p:sp>
        <p:nvSpPr>
          <p:cNvPr id="464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36AE5-ADB3-9A40-84F2-85AB98313F52}" type="slidenum">
              <a:rPr lang="en-US"/>
              <a:pPr/>
              <a:t>11</a:t>
            </a:fld>
            <a:endParaRPr lang="en-US"/>
          </a:p>
        </p:txBody>
      </p:sp>
      <p:sp>
        <p:nvSpPr>
          <p:cNvPr id="465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3C3D8-A057-3545-B928-C1B3E162A792}" type="slidenum">
              <a:rPr lang="en-US"/>
              <a:pPr/>
              <a:t>12</a:t>
            </a:fld>
            <a:endParaRPr lang="en-US"/>
          </a:p>
        </p:txBody>
      </p:sp>
      <p:sp>
        <p:nvSpPr>
          <p:cNvPr id="390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F69F6-4D74-6442-9FB3-DA2723F2E861}" type="slidenum">
              <a:rPr lang="en-US"/>
              <a:pPr/>
              <a:t>13</a:t>
            </a:fld>
            <a:endParaRPr lang="en-US"/>
          </a:p>
        </p:txBody>
      </p:sp>
      <p:sp>
        <p:nvSpPr>
          <p:cNvPr id="466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F13D6-7434-7A40-A2A4-12754DDC2A3A}" type="slidenum">
              <a:rPr lang="en-US"/>
              <a:pPr/>
              <a:t>14</a:t>
            </a:fld>
            <a:endParaRPr lang="en-US"/>
          </a:p>
        </p:txBody>
      </p:sp>
      <p:sp>
        <p:nvSpPr>
          <p:cNvPr id="467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40D6D-854A-BA40-A04C-A51DDC016735}" type="slidenum">
              <a:rPr lang="en-US"/>
              <a:pPr/>
              <a:t>2</a:t>
            </a:fld>
            <a:endParaRPr lang="en-US"/>
          </a:p>
        </p:txBody>
      </p:sp>
      <p:sp>
        <p:nvSpPr>
          <p:cNvPr id="211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ADE8F-69C2-154C-84DF-530EAB667038}" type="slidenum">
              <a:rPr lang="en-US"/>
              <a:pPr/>
              <a:t>3</a:t>
            </a:fld>
            <a:endParaRPr lang="en-US"/>
          </a:p>
        </p:txBody>
      </p:sp>
      <p:sp>
        <p:nvSpPr>
          <p:cNvPr id="457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60843-C3F3-5A48-A99B-FB206E188EA5}" type="slidenum">
              <a:rPr lang="en-US"/>
              <a:pPr/>
              <a:t>4</a:t>
            </a:fld>
            <a:endParaRPr lang="en-US"/>
          </a:p>
        </p:txBody>
      </p:sp>
      <p:sp>
        <p:nvSpPr>
          <p:cNvPr id="458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CDEE7-AB4F-AE40-AB2C-85CC30D09EBF}" type="slidenum">
              <a:rPr lang="en-US"/>
              <a:pPr/>
              <a:t>5</a:t>
            </a:fld>
            <a:endParaRPr lang="en-US"/>
          </a:p>
        </p:txBody>
      </p:sp>
      <p:sp>
        <p:nvSpPr>
          <p:cNvPr id="459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F0D93-1D66-BA40-9024-97F5FCE582F4}" type="slidenum">
              <a:rPr lang="en-US"/>
              <a:pPr/>
              <a:t>6</a:t>
            </a:fld>
            <a:endParaRPr lang="en-US"/>
          </a:p>
        </p:txBody>
      </p:sp>
      <p:sp>
        <p:nvSpPr>
          <p:cNvPr id="460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E0309-35A0-244C-BAF5-1AD7984F6BE9}" type="slidenum">
              <a:rPr lang="en-US"/>
              <a:pPr/>
              <a:t>7</a:t>
            </a:fld>
            <a:endParaRPr lang="en-US"/>
          </a:p>
        </p:txBody>
      </p:sp>
      <p:sp>
        <p:nvSpPr>
          <p:cNvPr id="461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7334C-49DD-6E4A-A9C5-DE7F63F50BCA}" type="slidenum">
              <a:rPr lang="en-US"/>
              <a:pPr/>
              <a:t>8</a:t>
            </a:fld>
            <a:endParaRPr lang="en-US"/>
          </a:p>
        </p:txBody>
      </p:sp>
      <p:sp>
        <p:nvSpPr>
          <p:cNvPr id="462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C41B3-9400-4947-A76B-B21934995319}" type="slidenum">
              <a:rPr lang="en-US"/>
              <a:pPr/>
              <a:t>9</a:t>
            </a:fld>
            <a:endParaRPr lang="en-US"/>
          </a:p>
        </p:txBody>
      </p:sp>
      <p:sp>
        <p:nvSpPr>
          <p:cNvPr id="463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/>
        </p:nvSpPr>
        <p:spPr bwMode="auto">
          <a:xfrm>
            <a:off x="533400" y="2209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400" b="1">
                <a:solidFill>
                  <a:schemeClr val="tx2"/>
                </a:solidFill>
                <a:latin typeface="Arial MT" pitchFamily="1" charset="0"/>
              </a:rPr>
              <a:t>Introduction to the</a:t>
            </a:r>
          </a:p>
          <a:p>
            <a:r>
              <a:rPr lang="en-US" sz="3400" b="1">
                <a:solidFill>
                  <a:schemeClr val="tx2"/>
                </a:solidFill>
                <a:latin typeface="Arial MT" pitchFamily="1" charset="0"/>
              </a:rPr>
              <a:t>Practice of Statistics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tx2"/>
                </a:solidFill>
                <a:latin typeface="Arial MT" pitchFamily="1" charset="0"/>
              </a:rPr>
              <a:t>Sixth Edition</a:t>
            </a:r>
            <a:endParaRPr lang="en-US" sz="4400">
              <a:solidFill>
                <a:schemeClr val="tx2"/>
              </a:solidFill>
              <a:latin typeface="Arial MT" pitchFamily="1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b="1">
                <a:latin typeface="Arial MT" pitchFamily="1" charset="0"/>
              </a:rPr>
              <a:t>Chapter 8:</a:t>
            </a:r>
          </a:p>
          <a:p>
            <a:pPr>
              <a:lnSpc>
                <a:spcPct val="120000"/>
              </a:lnSpc>
            </a:pPr>
            <a:r>
              <a:rPr lang="en-US" sz="2800">
                <a:latin typeface="Arial MT" pitchFamily="1" charset="0"/>
              </a:rPr>
              <a:t>Inference for Proportions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 MT" pitchFamily="1" charset="0"/>
              </a:rPr>
              <a:t>Copyright © 2009 by W. H. Freeman and Company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pitchFamily="-65" charset="0"/>
              </a:rPr>
              <a:t> </a:t>
            </a:r>
            <a:endParaRPr lang="en-US" sz="1800">
              <a:latin typeface="Verdana" pitchFamily="-65" charset="0"/>
            </a:endParaRPr>
          </a:p>
          <a:p>
            <a:endParaRPr lang="en-US" sz="1600"/>
          </a:p>
        </p:txBody>
      </p:sp>
      <p:sp>
        <p:nvSpPr>
          <p:cNvPr id="102406" name="Rectangle 6"/>
          <p:cNvSpPr>
            <a:spLocks noGrp="1" noChangeArrowheads="1"/>
          </p:cNvSpPr>
          <p:nvPr/>
        </p:nvSpPr>
        <p:spPr bwMode="auto">
          <a:xfrm>
            <a:off x="304800" y="11430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b="1">
                <a:latin typeface="Arial MT" pitchFamily="1" charset="0"/>
              </a:rPr>
              <a:t>David S. Moore • George P. McCabe </a:t>
            </a:r>
          </a:p>
          <a:p>
            <a:r>
              <a:rPr lang="en-US" b="1">
                <a:solidFill>
                  <a:srgbClr val="000000"/>
                </a:solidFill>
                <a:latin typeface="Arial MT" pitchFamily="1" charset="0"/>
              </a:rPr>
              <a:t>Bruce A. Craig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258888" y="-21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1219200" y="6132513"/>
            <a:ext cx="2551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Definition, pg 506–507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219158" name="Picture 22" descr="ISP_Ch08_Bx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8125"/>
            <a:ext cx="6705600" cy="5792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1066800" y="168275"/>
            <a:ext cx="7010400" cy="6519863"/>
            <a:chOff x="0" y="96"/>
            <a:chExt cx="4416" cy="4107"/>
          </a:xfrm>
        </p:grpSpPr>
        <p:sp>
          <p:nvSpPr>
            <p:cNvPr id="220171" name="Text Box 11"/>
            <p:cNvSpPr txBox="1">
              <a:spLocks noChangeArrowheads="1"/>
            </p:cNvSpPr>
            <p:nvPr/>
          </p:nvSpPr>
          <p:spPr bwMode="auto">
            <a:xfrm>
              <a:off x="0" y="390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8.4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grpSp>
          <p:nvGrpSpPr>
            <p:cNvPr id="220175" name="Group 15"/>
            <p:cNvGrpSpPr>
              <a:grpSpLocks/>
            </p:cNvGrpSpPr>
            <p:nvPr/>
          </p:nvGrpSpPr>
          <p:grpSpPr bwMode="auto">
            <a:xfrm>
              <a:off x="0" y="96"/>
              <a:ext cx="4416" cy="3750"/>
              <a:chOff x="336" y="102"/>
              <a:chExt cx="4272" cy="3628"/>
            </a:xfrm>
          </p:grpSpPr>
          <p:pic>
            <p:nvPicPr>
              <p:cNvPr id="220173" name="Picture 13" descr="0804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102"/>
                <a:ext cx="4272" cy="2144"/>
              </a:xfrm>
              <a:prstGeom prst="rect">
                <a:avLst/>
              </a:prstGeom>
              <a:noFill/>
            </p:spPr>
          </p:pic>
          <p:pic>
            <p:nvPicPr>
              <p:cNvPr id="220174" name="Picture 14" descr="0804b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2304"/>
                <a:ext cx="4272" cy="142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3" name="Group 13"/>
          <p:cNvGrpSpPr>
            <a:grpSpLocks/>
          </p:cNvGrpSpPr>
          <p:nvPr/>
        </p:nvGrpSpPr>
        <p:grpSpPr bwMode="auto">
          <a:xfrm>
            <a:off x="1774825" y="139700"/>
            <a:ext cx="5594350" cy="6578600"/>
            <a:chOff x="0" y="96"/>
            <a:chExt cx="3524" cy="4144"/>
          </a:xfrm>
        </p:grpSpPr>
        <p:sp>
          <p:nvSpPr>
            <p:cNvPr id="389130" name="Text Box 10"/>
            <p:cNvSpPr txBox="1">
              <a:spLocks noChangeArrowheads="1"/>
            </p:cNvSpPr>
            <p:nvPr/>
          </p:nvSpPr>
          <p:spPr bwMode="auto">
            <a:xfrm>
              <a:off x="0" y="394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509–510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89132" name="Picture 12" descr="ISP_Ch08_Bx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"/>
              <a:ext cx="3524" cy="37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7" name="Text Box 9"/>
          <p:cNvSpPr txBox="1">
            <a:spLocks noChangeArrowheads="1"/>
          </p:cNvSpPr>
          <p:nvPr/>
        </p:nvSpPr>
        <p:spPr bwMode="auto">
          <a:xfrm>
            <a:off x="2073275" y="6143625"/>
            <a:ext cx="25511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Definition, pg 512–513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391183" name="Picture 15" descr="ISP_Ch08_Bx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975" y="228600"/>
            <a:ext cx="5000625" cy="5842000"/>
          </a:xfrm>
          <a:prstGeom prst="rect">
            <a:avLst/>
          </a:prstGeom>
          <a:noFill/>
        </p:spPr>
      </p:pic>
      <p:sp>
        <p:nvSpPr>
          <p:cNvPr id="391184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05" name="Group 13"/>
          <p:cNvGrpSpPr>
            <a:grpSpLocks/>
          </p:cNvGrpSpPr>
          <p:nvPr/>
        </p:nvGrpSpPr>
        <p:grpSpPr bwMode="auto">
          <a:xfrm>
            <a:off x="1295400" y="301625"/>
            <a:ext cx="6553200" cy="6253163"/>
            <a:chOff x="0" y="104"/>
            <a:chExt cx="4128" cy="3939"/>
          </a:xfrm>
        </p:grpSpPr>
        <p:sp>
          <p:nvSpPr>
            <p:cNvPr id="392195" name="Text Box 3"/>
            <p:cNvSpPr txBox="1">
              <a:spLocks noChangeArrowheads="1"/>
            </p:cNvSpPr>
            <p:nvPr/>
          </p:nvSpPr>
          <p:spPr bwMode="auto">
            <a:xfrm>
              <a:off x="0" y="374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8.5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grpSp>
          <p:nvGrpSpPr>
            <p:cNvPr id="392204" name="Group 12"/>
            <p:cNvGrpSpPr>
              <a:grpSpLocks/>
            </p:cNvGrpSpPr>
            <p:nvPr/>
          </p:nvGrpSpPr>
          <p:grpSpPr bwMode="auto">
            <a:xfrm>
              <a:off x="0" y="104"/>
              <a:ext cx="4128" cy="3582"/>
              <a:chOff x="56" y="-1056"/>
              <a:chExt cx="5648" cy="4902"/>
            </a:xfrm>
          </p:grpSpPr>
          <p:pic>
            <p:nvPicPr>
              <p:cNvPr id="392202" name="Picture 10" descr="0805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6" y="-1056"/>
                <a:ext cx="5648" cy="2728"/>
              </a:xfrm>
              <a:prstGeom prst="rect">
                <a:avLst/>
              </a:prstGeom>
              <a:noFill/>
            </p:spPr>
          </p:pic>
          <p:pic>
            <p:nvPicPr>
              <p:cNvPr id="392203" name="Picture 11" descr="0805b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" y="1728"/>
                <a:ext cx="5648" cy="211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03" name="Group 31"/>
          <p:cNvGrpSpPr>
            <a:grpSpLocks/>
          </p:cNvGrpSpPr>
          <p:nvPr/>
        </p:nvGrpSpPr>
        <p:grpSpPr bwMode="auto">
          <a:xfrm>
            <a:off x="300038" y="295275"/>
            <a:ext cx="8542337" cy="6265863"/>
            <a:chOff x="189" y="96"/>
            <a:chExt cx="5381" cy="3947"/>
          </a:xfrm>
        </p:grpSpPr>
        <p:sp>
          <p:nvSpPr>
            <p:cNvPr id="182297" name="Text Box 25"/>
            <p:cNvSpPr txBox="1">
              <a:spLocks noChangeArrowheads="1"/>
            </p:cNvSpPr>
            <p:nvPr/>
          </p:nvSpPr>
          <p:spPr bwMode="auto">
            <a:xfrm>
              <a:off x="189" y="374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Chapter 8 Opener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182302" name="Picture 30" descr="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" y="96"/>
              <a:ext cx="5381" cy="35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920750" y="6237288"/>
            <a:ext cx="2551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Definition, pg 488–489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214039" name="Picture 23" descr="ISP_Ch08_Bx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7475"/>
            <a:ext cx="7315200" cy="603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1" name="Group 21"/>
          <p:cNvGrpSpPr>
            <a:grpSpLocks/>
          </p:cNvGrpSpPr>
          <p:nvPr/>
        </p:nvGrpSpPr>
        <p:grpSpPr bwMode="auto">
          <a:xfrm>
            <a:off x="311150" y="576263"/>
            <a:ext cx="8521700" cy="5705475"/>
            <a:chOff x="0" y="96"/>
            <a:chExt cx="5368" cy="3594"/>
          </a:xfrm>
        </p:grpSpPr>
        <p:sp>
          <p:nvSpPr>
            <p:cNvPr id="215055" name="Text Box 15"/>
            <p:cNvSpPr txBox="1">
              <a:spLocks noChangeArrowheads="1"/>
            </p:cNvSpPr>
            <p:nvPr/>
          </p:nvSpPr>
          <p:spPr bwMode="auto">
            <a:xfrm>
              <a:off x="0" y="339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8.1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grpSp>
          <p:nvGrpSpPr>
            <p:cNvPr id="215060" name="Group 20"/>
            <p:cNvGrpSpPr>
              <a:grpSpLocks/>
            </p:cNvGrpSpPr>
            <p:nvPr/>
          </p:nvGrpSpPr>
          <p:grpSpPr bwMode="auto">
            <a:xfrm>
              <a:off x="0" y="96"/>
              <a:ext cx="5368" cy="3239"/>
              <a:chOff x="56" y="104"/>
              <a:chExt cx="5648" cy="3408"/>
            </a:xfrm>
          </p:grpSpPr>
          <p:pic>
            <p:nvPicPr>
              <p:cNvPr id="215058" name="Picture 18" descr="0801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6" y="104"/>
                <a:ext cx="5648" cy="1649"/>
              </a:xfrm>
              <a:prstGeom prst="rect">
                <a:avLst/>
              </a:prstGeom>
              <a:noFill/>
            </p:spPr>
          </p:pic>
          <p:pic>
            <p:nvPicPr>
              <p:cNvPr id="215059" name="Picture 19" descr="0801b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" y="1829"/>
                <a:ext cx="5648" cy="1683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27" name="Group 35"/>
          <p:cNvGrpSpPr>
            <a:grpSpLocks/>
          </p:cNvGrpSpPr>
          <p:nvPr/>
        </p:nvGrpSpPr>
        <p:grpSpPr bwMode="auto">
          <a:xfrm>
            <a:off x="971550" y="133350"/>
            <a:ext cx="7200900" cy="6591300"/>
            <a:chOff x="0" y="96"/>
            <a:chExt cx="4536" cy="4152"/>
          </a:xfrm>
        </p:grpSpPr>
        <p:sp>
          <p:nvSpPr>
            <p:cNvPr id="213020" name="Text Box 28"/>
            <p:cNvSpPr txBox="1">
              <a:spLocks noChangeArrowheads="1"/>
            </p:cNvSpPr>
            <p:nvPr/>
          </p:nvSpPr>
          <p:spPr bwMode="auto">
            <a:xfrm>
              <a:off x="0" y="3949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491–492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3024" name="Picture 32" descr="ISP_Ch08_Bx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"/>
              <a:ext cx="4536" cy="38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718" name="Group 14"/>
          <p:cNvGrpSpPr>
            <a:grpSpLocks/>
          </p:cNvGrpSpPr>
          <p:nvPr/>
        </p:nvGrpSpPr>
        <p:grpSpPr bwMode="auto">
          <a:xfrm>
            <a:off x="914400" y="149225"/>
            <a:ext cx="7315200" cy="6557963"/>
            <a:chOff x="0" y="96"/>
            <a:chExt cx="4608" cy="4131"/>
          </a:xfrm>
        </p:grpSpPr>
        <p:sp>
          <p:nvSpPr>
            <p:cNvPr id="456715" name="Text Box 11"/>
            <p:cNvSpPr txBox="1">
              <a:spLocks noChangeArrowheads="1"/>
            </p:cNvSpPr>
            <p:nvPr/>
          </p:nvSpPr>
          <p:spPr bwMode="auto">
            <a:xfrm>
              <a:off x="0" y="392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493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456717" name="Picture 13" descr="ISP_Ch08_Bx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"/>
              <a:ext cx="4608" cy="37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80" name="Group 16"/>
          <p:cNvGrpSpPr>
            <a:grpSpLocks/>
          </p:cNvGrpSpPr>
          <p:nvPr/>
        </p:nvGrpSpPr>
        <p:grpSpPr bwMode="auto">
          <a:xfrm>
            <a:off x="323850" y="550863"/>
            <a:ext cx="8496300" cy="5754687"/>
            <a:chOff x="0" y="96"/>
            <a:chExt cx="5352" cy="3625"/>
          </a:xfrm>
        </p:grpSpPr>
        <p:sp>
          <p:nvSpPr>
            <p:cNvPr id="216069" name="Text Box 5"/>
            <p:cNvSpPr txBox="1">
              <a:spLocks noChangeArrowheads="1"/>
            </p:cNvSpPr>
            <p:nvPr/>
          </p:nvSpPr>
          <p:spPr bwMode="auto">
            <a:xfrm>
              <a:off x="0" y="342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8.2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6079" name="Picture 15" descr="08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"/>
              <a:ext cx="5352" cy="33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04" name="Group 16"/>
          <p:cNvGrpSpPr>
            <a:grpSpLocks/>
          </p:cNvGrpSpPr>
          <p:nvPr/>
        </p:nvGrpSpPr>
        <p:grpSpPr bwMode="auto">
          <a:xfrm>
            <a:off x="304800" y="438150"/>
            <a:ext cx="8534400" cy="5981700"/>
            <a:chOff x="0" y="96"/>
            <a:chExt cx="5376" cy="3768"/>
          </a:xfrm>
        </p:grpSpPr>
        <p:sp>
          <p:nvSpPr>
            <p:cNvPr id="217095" name="Text Box 7"/>
            <p:cNvSpPr txBox="1">
              <a:spLocks noChangeArrowheads="1"/>
            </p:cNvSpPr>
            <p:nvPr/>
          </p:nvSpPr>
          <p:spPr bwMode="auto">
            <a:xfrm>
              <a:off x="0" y="3565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8.3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7098" name="Picture 10" descr="0803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"/>
              <a:ext cx="5375" cy="1354"/>
            </a:xfrm>
            <a:prstGeom prst="rect">
              <a:avLst/>
            </a:prstGeom>
            <a:noFill/>
          </p:spPr>
        </p:pic>
        <p:pic>
          <p:nvPicPr>
            <p:cNvPr id="217103" name="Picture 15" descr="0803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36"/>
              <a:ext cx="5376" cy="19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26" name="Group 14"/>
          <p:cNvGrpSpPr>
            <a:grpSpLocks/>
          </p:cNvGrpSpPr>
          <p:nvPr/>
        </p:nvGrpSpPr>
        <p:grpSpPr bwMode="auto">
          <a:xfrm>
            <a:off x="304800" y="647700"/>
            <a:ext cx="8534400" cy="5562600"/>
            <a:chOff x="0" y="96"/>
            <a:chExt cx="5376" cy="3504"/>
          </a:xfrm>
        </p:grpSpPr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>
              <a:off x="0" y="330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498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8125" name="Picture 13" descr="ISP_Ch08_Bx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"/>
              <a:ext cx="5376" cy="31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339</Words>
  <Application>Microsoft PowerPoint</Application>
  <PresentationFormat>On-screen Show (4:3)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</vt:lpstr>
      <vt:lpstr>Verdana</vt:lpstr>
      <vt:lpstr>Frutiger 67BoldCn</vt:lpstr>
      <vt:lpstr>BI Frutiger BoldItalic</vt:lpstr>
      <vt:lpstr>R Frutiger Roman</vt:lpstr>
      <vt:lpstr>Arial MT Bd</vt:lpstr>
      <vt:lpstr>Arial MT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 </vt:lpstr>
      <vt:lpstr>Slide 14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the Practice of Statistics</dc:title>
  <dc:subject/>
  <dc:creator>Moore &amp; McCabe</dc:creator>
  <cp:keywords/>
  <dc:description/>
  <cp:lastModifiedBy>Engin Sungur</cp:lastModifiedBy>
  <cp:revision>242</cp:revision>
  <cp:lastPrinted>2008-04-04T20:57:44Z</cp:lastPrinted>
  <dcterms:created xsi:type="dcterms:W3CDTF">2008-08-26T18:22:57Z</dcterms:created>
  <dcterms:modified xsi:type="dcterms:W3CDTF">2008-08-26T18:24:07Z</dcterms:modified>
  <cp:category/>
</cp:coreProperties>
</file>