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14.xml" ContentType="application/vnd.openxmlformats-officedocument.presentationml.notesSlide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theme/theme2.xml" ContentType="application/vnd.openxmlformats-officedocument.theme+xml"/>
  <Override PartName="/ppt/slides/slide2.xml" ContentType="application/vnd.openxmlformats-officedocument.presentationml.slide+xml"/>
  <Override PartName="/ppt/notesSlides/notesSlide11.xml" ContentType="application/vnd.openxmlformats-officedocument.presentationml.notesSlide+xml"/>
  <Override PartName="/ppt/slides/slide30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35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theme/theme3.xml" ContentType="application/vnd.openxmlformats-officedocument.theme+xml"/>
  <Override PartName="/ppt/notesSlides/notesSlide16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3.xml" ContentType="application/vnd.openxmlformats-officedocument.presentationml.notes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viewProps.xml" ContentType="application/vnd.openxmlformats-officedocument.presentationml.viewProps+xml"/>
  <Override PartName="/ppt/notesSlides/notesSlide7.xml" ContentType="application/vnd.openxmlformats-officedocument.presentationml.notesSlide+xml"/>
  <Override PartName="/ppt/notesSlides/notesSlide15.xml" ContentType="application/vnd.openxmlformats-officedocument.presentationml.notesSlide+xml"/>
  <Override PartName="/ppt/slides/slide25.xml" ContentType="application/vnd.openxmlformats-officedocument.presentationml.slide+xml"/>
  <Override PartName="/ppt/notesSlides/notesSlide4.xml" ContentType="application/vnd.openxmlformats-officedocument.presentationml.notesSlide+xml"/>
  <Override PartName="/ppt/notesSlides/notesSlide19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Slides/notesSlide17.xml" ContentType="application/vnd.openxmlformats-officedocument.presentationml.notesSlide+xml"/>
  <Override PartName="/ppt/slides/slide34.xml" ContentType="application/vnd.openxmlformats-officedocument.presentationml.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3.xml" ContentType="application/vnd.openxmlformats-officedocument.presentationml.slide+xml"/>
  <Override PartName="/ppt/presProps.xml" ContentType="application/vnd.openxmlformats-officedocument.presentationml.presProps+xml"/>
  <Default Extension="jpeg" ContentType="image/jpeg"/>
  <Override PartName="/ppt/notesSlides/notesSlide18.xml" ContentType="application/vnd.openxmlformats-officedocument.presentationml.notes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27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ppt/slides/slide8.xml" ContentType="application/vnd.openxmlformats-officedocument.presentationml.slide+xml"/>
  <Override PartName="/ppt/slides/slide31.xml" ContentType="application/vnd.openxmlformats-officedocument.presentationml.slide+xml"/>
  <Override PartName="/ppt/slides/slide15.xml" ContentType="application/vnd.openxmlformats-officedocument.presentationml.slide+xml"/>
  <Override PartName="/ppt/theme/themeOverride1.xml" ContentType="application/vnd.openxmlformats-officedocument.themeOverride+xml"/>
  <Default Extension="bin" ContentType="application/vnd.openxmlformats-officedocument.presentationml.printerSettings"/>
  <Override PartName="/ppt/notesSlides/notesSlide10.xml" ContentType="application/vnd.openxmlformats-officedocument.presentationml.notesSlide+xml"/>
  <Default Extension="rels" ContentType="application/vnd.openxmlformats-package.relationships+xml"/>
  <Override PartName="/ppt/slides/slide9.xml" ContentType="application/vnd.openxmlformats-officedocument.presentationml.slide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19.xml" ContentType="application/vnd.openxmlformats-officedocument.presentationml.slide+xml"/>
  <Override PartName="/ppt/slides/slide12.xml" ContentType="application/vnd.openxmlformats-officedocument.presentationml.slide+xml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58" r:id="rId2"/>
    <p:sldId id="284" r:id="rId3"/>
    <p:sldId id="286" r:id="rId4"/>
    <p:sldId id="353" r:id="rId5"/>
    <p:sldId id="287" r:id="rId6"/>
    <p:sldId id="285" r:id="rId7"/>
    <p:sldId id="351" r:id="rId8"/>
    <p:sldId id="288" r:id="rId9"/>
    <p:sldId id="289" r:id="rId10"/>
    <p:sldId id="290" r:id="rId11"/>
    <p:sldId id="291" r:id="rId12"/>
    <p:sldId id="292" r:id="rId13"/>
    <p:sldId id="294" r:id="rId14"/>
    <p:sldId id="369" r:id="rId15"/>
    <p:sldId id="296" r:id="rId16"/>
    <p:sldId id="297" r:id="rId17"/>
    <p:sldId id="298" r:id="rId18"/>
    <p:sldId id="299" r:id="rId19"/>
    <p:sldId id="300" r:id="rId20"/>
    <p:sldId id="301" r:id="rId21"/>
    <p:sldId id="302" r:id="rId22"/>
    <p:sldId id="352" r:id="rId23"/>
    <p:sldId id="354" r:id="rId24"/>
    <p:sldId id="355" r:id="rId25"/>
    <p:sldId id="356" r:id="rId26"/>
    <p:sldId id="357" r:id="rId27"/>
    <p:sldId id="358" r:id="rId28"/>
    <p:sldId id="360" r:id="rId29"/>
    <p:sldId id="361" r:id="rId30"/>
    <p:sldId id="363" r:id="rId31"/>
    <p:sldId id="364" r:id="rId32"/>
    <p:sldId id="365" r:id="rId33"/>
    <p:sldId id="366" r:id="rId34"/>
    <p:sldId id="367" r:id="rId35"/>
    <p:sldId id="368" r:id="rId36"/>
  </p:sldIdLst>
  <p:sldSz cx="9144000" cy="6858000" type="screen4x3"/>
  <p:notesSz cx="7099300" cy="10234613"/>
  <p:defaultTextStyle>
    <a:defPPr>
      <a:defRPr lang="en-US"/>
    </a:defPPr>
    <a:lvl1pPr algn="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webPr allowPng="1" organizeInFolders="0" useLongFilenames="0" imgSz="1024x768" encoding="macintosh"/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5430" autoAdjust="0"/>
    <p:restoredTop sz="99200" autoAdjust="0"/>
  </p:normalViewPr>
  <p:slideViewPr>
    <p:cSldViewPr>
      <p:cViewPr>
        <p:scale>
          <a:sx n="100" d="100"/>
          <a:sy n="100" d="100"/>
        </p:scale>
        <p:origin x="-1536" y="-5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456"/>
    </p:cViewPr>
  </p:sorterViewPr>
  <p:notesViewPr>
    <p:cSldViewPr>
      <p:cViewPr varScale="1">
        <p:scale>
          <a:sx n="81" d="100"/>
          <a:sy n="81" d="100"/>
        </p:scale>
        <p:origin x="-1736" y="-104"/>
      </p:cViewPr>
      <p:guideLst>
        <p:guide orient="horz" pos="3223"/>
        <p:guide pos="2236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5" Type="http://schemas.openxmlformats.org/officeDocument/2006/relationships/slide" Target="slides/slide34.xml"/><Relationship Id="rId31" Type="http://schemas.openxmlformats.org/officeDocument/2006/relationships/slide" Target="slides/slide30.xml"/><Relationship Id="rId34" Type="http://schemas.openxmlformats.org/officeDocument/2006/relationships/slide" Target="slides/slide33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7" Type="http://schemas.openxmlformats.org/officeDocument/2006/relationships/slide" Target="slides/slide6.xml"/><Relationship Id="rId36" Type="http://schemas.openxmlformats.org/officeDocument/2006/relationships/slide" Target="slides/slide35.xml"/><Relationship Id="rId4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23" Type="http://schemas.openxmlformats.org/officeDocument/2006/relationships/slide" Target="slides/slide22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42" Type="http://schemas.openxmlformats.org/officeDocument/2006/relationships/theme" Target="theme/theme1.xml"/><Relationship Id="rId29" Type="http://schemas.openxmlformats.org/officeDocument/2006/relationships/slide" Target="slides/slide28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4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9" Type="http://schemas.openxmlformats.org/officeDocument/2006/relationships/slide" Target="slides/slide18.xml"/><Relationship Id="rId38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22" Type="http://schemas.openxmlformats.org/officeDocument/2006/relationships/slide" Target="slides/slide21.xml"/><Relationship Id="rId21" Type="http://schemas.openxmlformats.org/officeDocument/2006/relationships/slide" Target="slides/slide20.xml"/><Relationship Id="rId2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8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376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38600" y="0"/>
            <a:ext cx="3048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5376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536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376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38600" y="97536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fld id="{2E1908E8-7B2F-7C4B-B9B5-621A6C9C58A9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l" defTabSz="990600">
              <a:defRPr sz="1300"/>
            </a:lvl1pPr>
          </a:lstStyle>
          <a:p>
            <a:endParaRPr lang="en-US"/>
          </a:p>
        </p:txBody>
      </p:sp>
      <p:sp>
        <p:nvSpPr>
          <p:cNvPr id="2099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endParaRPr lang="en-US"/>
          </a:p>
        </p:txBody>
      </p:sp>
      <p:sp>
        <p:nvSpPr>
          <p:cNvPr id="209924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099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99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l" defTabSz="990600">
              <a:defRPr sz="1300"/>
            </a:lvl1pPr>
          </a:lstStyle>
          <a:p>
            <a:endParaRPr lang="en-US"/>
          </a:p>
        </p:txBody>
      </p:sp>
      <p:sp>
        <p:nvSpPr>
          <p:cNvPr id="2099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fld id="{81F194AB-A49C-FA44-98D3-43DB0FFCDA3A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567E87-FB9F-DF4A-B917-F810BA9E9031}" type="slidenum">
              <a:rPr lang="en-US"/>
              <a:pPr/>
              <a:t>1</a:t>
            </a:fld>
            <a:endParaRPr lang="en-US"/>
          </a:p>
        </p:txBody>
      </p:sp>
      <p:sp>
        <p:nvSpPr>
          <p:cNvPr id="21094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C4613E-79FB-674F-B69F-AA42DFEC78E7}" type="slidenum">
              <a:rPr lang="en-US"/>
              <a:pPr/>
              <a:t>11</a:t>
            </a:fld>
            <a:endParaRPr lang="en-US"/>
          </a:p>
        </p:txBody>
      </p:sp>
      <p:sp>
        <p:nvSpPr>
          <p:cNvPr id="46489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64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12E468-1591-BB41-BF14-6B5543DF2C8B}" type="slidenum">
              <a:rPr lang="en-US"/>
              <a:pPr/>
              <a:t>12</a:t>
            </a:fld>
            <a:endParaRPr lang="en-US"/>
          </a:p>
        </p:txBody>
      </p:sp>
      <p:sp>
        <p:nvSpPr>
          <p:cNvPr id="46592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65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82DC44-88D3-5647-9C64-9B1FD853BA69}" type="slidenum">
              <a:rPr lang="en-US"/>
              <a:pPr/>
              <a:t>13</a:t>
            </a:fld>
            <a:endParaRPr lang="en-US"/>
          </a:p>
        </p:txBody>
      </p:sp>
      <p:sp>
        <p:nvSpPr>
          <p:cNvPr id="39014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90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C499F7-85A0-1546-A516-F8326C268252}" type="slidenum">
              <a:rPr lang="en-US"/>
              <a:pPr/>
              <a:t>15</a:t>
            </a:fld>
            <a:endParaRPr lang="en-US"/>
          </a:p>
        </p:txBody>
      </p:sp>
      <p:sp>
        <p:nvSpPr>
          <p:cNvPr id="46797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551231-CBF4-3B40-BA63-7640795F5E71}" type="slidenum">
              <a:rPr lang="en-US"/>
              <a:pPr/>
              <a:t>16</a:t>
            </a:fld>
            <a:endParaRPr lang="en-US"/>
          </a:p>
        </p:txBody>
      </p:sp>
      <p:sp>
        <p:nvSpPr>
          <p:cNvPr id="46899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68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667E89-93B0-DF4A-A145-E6B6813D45F8}" type="slidenum">
              <a:rPr lang="en-US"/>
              <a:pPr/>
              <a:t>17</a:t>
            </a:fld>
            <a:endParaRPr lang="en-US"/>
          </a:p>
        </p:txBody>
      </p:sp>
      <p:sp>
        <p:nvSpPr>
          <p:cNvPr id="47001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70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7C98E9-CC92-5E42-A6BC-14093B3E0281}" type="slidenum">
              <a:rPr lang="en-US"/>
              <a:pPr/>
              <a:t>18</a:t>
            </a:fld>
            <a:endParaRPr lang="en-US"/>
          </a:p>
        </p:txBody>
      </p:sp>
      <p:sp>
        <p:nvSpPr>
          <p:cNvPr id="47104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71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82E612A-DBD1-774A-97F5-5394C162FEED}" type="slidenum">
              <a:rPr lang="en-US"/>
              <a:pPr/>
              <a:t>19</a:t>
            </a:fld>
            <a:endParaRPr lang="en-US"/>
          </a:p>
        </p:txBody>
      </p:sp>
      <p:sp>
        <p:nvSpPr>
          <p:cNvPr id="47206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72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9F00D7-AFE0-5144-ABD1-D16F067A4E74}" type="slidenum">
              <a:rPr lang="en-US"/>
              <a:pPr/>
              <a:t>20</a:t>
            </a:fld>
            <a:endParaRPr lang="en-US"/>
          </a:p>
        </p:txBody>
      </p:sp>
      <p:sp>
        <p:nvSpPr>
          <p:cNvPr id="47309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73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709CAE-EA77-334F-A92D-DE65CAF88207}" type="slidenum">
              <a:rPr lang="en-US"/>
              <a:pPr/>
              <a:t>21</a:t>
            </a:fld>
            <a:endParaRPr lang="en-US"/>
          </a:p>
        </p:txBody>
      </p:sp>
      <p:sp>
        <p:nvSpPr>
          <p:cNvPr id="47411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74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E3B7728-42C9-6142-95AD-7886DD58503E}" type="slidenum">
              <a:rPr lang="en-US"/>
              <a:pPr/>
              <a:t>2</a:t>
            </a:fld>
            <a:endParaRPr lang="en-US"/>
          </a:p>
        </p:txBody>
      </p:sp>
      <p:sp>
        <p:nvSpPr>
          <p:cNvPr id="21197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0A8EB9-5ED1-4348-A10A-BB3A0C6CE37D}" type="slidenum">
              <a:rPr lang="en-US"/>
              <a:pPr/>
              <a:t>3</a:t>
            </a:fld>
            <a:endParaRPr lang="en-US"/>
          </a:p>
        </p:txBody>
      </p:sp>
      <p:sp>
        <p:nvSpPr>
          <p:cNvPr id="45773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57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F429C3-19D6-4B43-B606-9E2F9A530381}" type="slidenum">
              <a:rPr lang="en-US"/>
              <a:pPr/>
              <a:t>5</a:t>
            </a:fld>
            <a:endParaRPr lang="en-US"/>
          </a:p>
        </p:txBody>
      </p:sp>
      <p:sp>
        <p:nvSpPr>
          <p:cNvPr id="45875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58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03D1A0-57C3-6B42-9C00-2552CEC0C3D6}" type="slidenum">
              <a:rPr lang="en-US"/>
              <a:pPr/>
              <a:t>6</a:t>
            </a:fld>
            <a:endParaRPr lang="en-US"/>
          </a:p>
        </p:txBody>
      </p:sp>
      <p:sp>
        <p:nvSpPr>
          <p:cNvPr id="45977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59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02B347-0AB2-054A-B41B-2D34485BBF04}" type="slidenum">
              <a:rPr lang="en-US"/>
              <a:pPr/>
              <a:t>7</a:t>
            </a:fld>
            <a:endParaRPr lang="en-US"/>
          </a:p>
        </p:txBody>
      </p:sp>
      <p:sp>
        <p:nvSpPr>
          <p:cNvPr id="46080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60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0E7911-C902-FF41-A3C4-D7535BDD68E7}" type="slidenum">
              <a:rPr lang="en-US"/>
              <a:pPr/>
              <a:t>8</a:t>
            </a:fld>
            <a:endParaRPr lang="en-US"/>
          </a:p>
        </p:txBody>
      </p:sp>
      <p:sp>
        <p:nvSpPr>
          <p:cNvPr id="46182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61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5D81B7-B025-6D4F-968D-2E0BEECA8C4B}" type="slidenum">
              <a:rPr lang="en-US"/>
              <a:pPr/>
              <a:t>9</a:t>
            </a:fld>
            <a:endParaRPr lang="en-US"/>
          </a:p>
        </p:txBody>
      </p:sp>
      <p:sp>
        <p:nvSpPr>
          <p:cNvPr id="46285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62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F99F98-222B-DF4E-9F19-8D853B37BABE}" type="slidenum">
              <a:rPr lang="en-US"/>
              <a:pPr/>
              <a:t>10</a:t>
            </a:fld>
            <a:endParaRPr lang="en-US"/>
          </a:p>
        </p:txBody>
      </p:sp>
      <p:sp>
        <p:nvSpPr>
          <p:cNvPr id="46387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63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Relationship Id="rId3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eg"/><Relationship Id="rId3" Type="http://schemas.openxmlformats.org/officeDocument/2006/relationships/image" Target="../media/image33.jpeg"/><Relationship Id="rId5" Type="http://schemas.openxmlformats.org/officeDocument/2006/relationships/image" Target="../media/image35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/>
        </p:nvSpPr>
        <p:spPr bwMode="auto">
          <a:xfrm>
            <a:off x="533400" y="2209800"/>
            <a:ext cx="8001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3400" b="1">
                <a:solidFill>
                  <a:schemeClr val="tx2"/>
                </a:solidFill>
                <a:latin typeface="Arial MT" pitchFamily="1" charset="0"/>
              </a:rPr>
              <a:t>Introduction to the</a:t>
            </a:r>
          </a:p>
          <a:p>
            <a:pPr algn="ctr"/>
            <a:r>
              <a:rPr lang="en-US" sz="3400" b="1">
                <a:solidFill>
                  <a:schemeClr val="tx2"/>
                </a:solidFill>
                <a:latin typeface="Arial MT" pitchFamily="1" charset="0"/>
              </a:rPr>
              <a:t>Practice of Statistics</a:t>
            </a:r>
          </a:p>
          <a:p>
            <a:pPr algn="ctr">
              <a:lnSpc>
                <a:spcPct val="130000"/>
              </a:lnSpc>
            </a:pPr>
            <a:r>
              <a:rPr lang="en-US" b="1">
                <a:solidFill>
                  <a:schemeClr val="tx2"/>
                </a:solidFill>
                <a:latin typeface="Arial MT" pitchFamily="1" charset="0"/>
              </a:rPr>
              <a:t>Sixth Edition</a:t>
            </a:r>
            <a:endParaRPr lang="en-US" sz="4400">
              <a:solidFill>
                <a:schemeClr val="tx2"/>
              </a:solidFill>
              <a:latin typeface="Arial MT" pitchFamily="1" charset="0"/>
            </a:endParaRPr>
          </a:p>
        </p:txBody>
      </p:sp>
      <p:sp>
        <p:nvSpPr>
          <p:cNvPr id="102403" name="Rectangle 3"/>
          <p:cNvSpPr>
            <a:spLocks noGrp="1" noChangeArrowheads="1"/>
          </p:cNvSpPr>
          <p:nvPr/>
        </p:nvSpPr>
        <p:spPr bwMode="auto">
          <a:xfrm>
            <a:off x="1371600" y="3962400"/>
            <a:ext cx="64008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2800" b="1">
                <a:latin typeface="Arial MT" pitchFamily="1" charset="0"/>
              </a:rPr>
              <a:t>Chapter 7:</a:t>
            </a:r>
          </a:p>
          <a:p>
            <a:pPr algn="ctr">
              <a:lnSpc>
                <a:spcPct val="120000"/>
              </a:lnSpc>
            </a:pPr>
            <a:r>
              <a:rPr lang="en-US" sz="2800">
                <a:latin typeface="Arial MT" pitchFamily="1" charset="0"/>
              </a:rPr>
              <a:t>Inference for Distributions</a:t>
            </a:r>
          </a:p>
        </p:txBody>
      </p:sp>
      <p:sp>
        <p:nvSpPr>
          <p:cNvPr id="102404" name="Text Box 4"/>
          <p:cNvSpPr txBox="1">
            <a:spLocks noChangeArrowheads="1"/>
          </p:cNvSpPr>
          <p:nvPr/>
        </p:nvSpPr>
        <p:spPr bwMode="auto">
          <a:xfrm>
            <a:off x="3886200" y="6248400"/>
            <a:ext cx="5029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 b="1">
                <a:latin typeface="Arial MT" pitchFamily="1" charset="0"/>
              </a:rPr>
              <a:t>Copyright © 2009 by W. H. Freeman and Company</a:t>
            </a:r>
          </a:p>
        </p:txBody>
      </p:sp>
      <p:sp>
        <p:nvSpPr>
          <p:cNvPr id="102405" name="Text Box 5"/>
          <p:cNvSpPr txBox="1">
            <a:spLocks noChangeArrowheads="1"/>
          </p:cNvSpPr>
          <p:nvPr/>
        </p:nvSpPr>
        <p:spPr bwMode="auto">
          <a:xfrm>
            <a:off x="762000" y="1447800"/>
            <a:ext cx="7543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latin typeface="Verdana" charset="0"/>
              </a:rPr>
              <a:t> </a:t>
            </a:r>
            <a:endParaRPr lang="en-US" sz="1800">
              <a:latin typeface="Verdana" charset="0"/>
            </a:endParaRPr>
          </a:p>
          <a:p>
            <a:pPr algn="ctr"/>
            <a:endParaRPr lang="en-US" sz="1600"/>
          </a:p>
        </p:txBody>
      </p:sp>
      <p:sp>
        <p:nvSpPr>
          <p:cNvPr id="102406" name="Rectangle 6"/>
          <p:cNvSpPr>
            <a:spLocks noGrp="1" noChangeArrowheads="1"/>
          </p:cNvSpPr>
          <p:nvPr/>
        </p:nvSpPr>
        <p:spPr bwMode="auto">
          <a:xfrm>
            <a:off x="304800" y="1143000"/>
            <a:ext cx="8610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b="1">
                <a:latin typeface="Arial MT" pitchFamily="1" charset="0"/>
              </a:rPr>
              <a:t>David S. Moore • George P. McCabe </a:t>
            </a:r>
          </a:p>
          <a:p>
            <a:pPr algn="ctr"/>
            <a:r>
              <a:rPr lang="en-US" b="1">
                <a:solidFill>
                  <a:srgbClr val="000000"/>
                </a:solidFill>
                <a:latin typeface="Arial MT" pitchFamily="1" charset="0"/>
              </a:rPr>
              <a:t>Bruce A. Craig</a:t>
            </a:r>
          </a:p>
        </p:txBody>
      </p:sp>
      <p:sp>
        <p:nvSpPr>
          <p:cNvPr id="102408" name="Rectangle 8"/>
          <p:cNvSpPr>
            <a:spLocks noChangeArrowheads="1"/>
          </p:cNvSpPr>
          <p:nvPr/>
        </p:nvSpPr>
        <p:spPr bwMode="auto">
          <a:xfrm>
            <a:off x="1258888" y="-2190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8126" name="Group 14"/>
          <p:cNvGrpSpPr>
            <a:grpSpLocks/>
          </p:cNvGrpSpPr>
          <p:nvPr/>
        </p:nvGrpSpPr>
        <p:grpSpPr bwMode="auto">
          <a:xfrm>
            <a:off x="304800" y="1897063"/>
            <a:ext cx="8534400" cy="3063875"/>
            <a:chOff x="0" y="1008"/>
            <a:chExt cx="5376" cy="1930"/>
          </a:xfrm>
        </p:grpSpPr>
        <p:sp>
          <p:nvSpPr>
            <p:cNvPr id="218123" name="Text Box 11"/>
            <p:cNvSpPr txBox="1">
              <a:spLocks noChangeArrowheads="1"/>
            </p:cNvSpPr>
            <p:nvPr/>
          </p:nvSpPr>
          <p:spPr bwMode="auto">
            <a:xfrm>
              <a:off x="0" y="2640"/>
              <a:ext cx="1607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100" b="1">
                  <a:latin typeface="Frutiger 67BoldCn" pitchFamily="1" charset="0"/>
                </a:rPr>
                <a:t>Table 7.1</a:t>
              </a:r>
            </a:p>
            <a:p>
              <a:pPr algn="l"/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/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218124" name="Picture 12" descr="Table-7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1008"/>
              <a:ext cx="5376" cy="1586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152" name="Group 16"/>
          <p:cNvGrpSpPr>
            <a:grpSpLocks/>
          </p:cNvGrpSpPr>
          <p:nvPr/>
        </p:nvGrpSpPr>
        <p:grpSpPr bwMode="auto">
          <a:xfrm>
            <a:off x="1025525" y="396875"/>
            <a:ext cx="7092950" cy="6062663"/>
            <a:chOff x="0" y="80"/>
            <a:chExt cx="4468" cy="3819"/>
          </a:xfrm>
        </p:grpSpPr>
        <p:pic>
          <p:nvPicPr>
            <p:cNvPr id="219147" name="Picture 11" descr="070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80"/>
              <a:ext cx="4468" cy="3534"/>
            </a:xfrm>
            <a:prstGeom prst="rect">
              <a:avLst/>
            </a:prstGeom>
            <a:noFill/>
          </p:spPr>
        </p:pic>
        <p:sp>
          <p:nvSpPr>
            <p:cNvPr id="219148" name="Text Box 12"/>
            <p:cNvSpPr txBox="1">
              <a:spLocks noChangeArrowheads="1"/>
            </p:cNvSpPr>
            <p:nvPr/>
          </p:nvSpPr>
          <p:spPr bwMode="auto">
            <a:xfrm>
              <a:off x="0" y="3600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>
                  <a:latin typeface="Frutiger 67BoldCn" pitchFamily="1" charset="0"/>
                </a:rPr>
                <a:t>Figure 7.4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0177" name="Group 17"/>
          <p:cNvGrpSpPr>
            <a:grpSpLocks/>
          </p:cNvGrpSpPr>
          <p:nvPr/>
        </p:nvGrpSpPr>
        <p:grpSpPr bwMode="auto">
          <a:xfrm>
            <a:off x="304800" y="333375"/>
            <a:ext cx="8534400" cy="6189663"/>
            <a:chOff x="0" y="96"/>
            <a:chExt cx="5376" cy="3899"/>
          </a:xfrm>
        </p:grpSpPr>
        <p:sp>
          <p:nvSpPr>
            <p:cNvPr id="220173" name="Text Box 13"/>
            <p:cNvSpPr txBox="1">
              <a:spLocks noChangeArrowheads="1"/>
            </p:cNvSpPr>
            <p:nvPr/>
          </p:nvSpPr>
          <p:spPr bwMode="auto">
            <a:xfrm>
              <a:off x="0" y="3696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>
                  <a:latin typeface="Frutiger 67BoldCn" pitchFamily="1" charset="0"/>
                </a:rPr>
                <a:t>Figure 7.5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220174" name="Picture 14" descr="070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96"/>
              <a:ext cx="5376" cy="3505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2" name="Text Box 12"/>
          <p:cNvSpPr txBox="1">
            <a:spLocks noChangeArrowheads="1"/>
          </p:cNvSpPr>
          <p:nvPr/>
        </p:nvSpPr>
        <p:spPr bwMode="auto">
          <a:xfrm>
            <a:off x="304800" y="5792788"/>
            <a:ext cx="2551113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rIns="0" bIns="0">
            <a:prstTxWarp prst="textNoShape">
              <a:avLst/>
            </a:prstTxWarp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100">
                <a:latin typeface="Frutiger 67BoldCn" pitchFamily="1" charset="0"/>
              </a:rPr>
              <a:t>Figure 7.6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800">
                <a:latin typeface="BI Frutiger BoldItalic" pitchFamily="1" charset="0"/>
              </a:rPr>
              <a:t>Introduction to the Practice of Statistics, Sixth Edition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900">
                <a:latin typeface="R Frutiger Roman" pitchFamily="1" charset="0"/>
              </a:rPr>
              <a:t>© 2009 W.H. Freeman and Company</a:t>
            </a:r>
          </a:p>
        </p:txBody>
      </p:sp>
      <p:pic>
        <p:nvPicPr>
          <p:cNvPr id="389134" name="Picture 14" descr="0706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590550"/>
            <a:ext cx="8534400" cy="1944688"/>
          </a:xfrm>
          <a:prstGeom prst="rect">
            <a:avLst/>
          </a:prstGeom>
          <a:noFill/>
        </p:spPr>
      </p:pic>
      <p:pic>
        <p:nvPicPr>
          <p:cNvPr id="389135" name="Picture 15" descr="0706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2700338"/>
            <a:ext cx="8534400" cy="29956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651" name="Text Box 3"/>
          <p:cNvSpPr txBox="1">
            <a:spLocks noChangeArrowheads="1"/>
          </p:cNvSpPr>
          <p:nvPr/>
        </p:nvSpPr>
        <p:spPr bwMode="auto">
          <a:xfrm>
            <a:off x="1447800" y="6096000"/>
            <a:ext cx="2551113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rIns="0" bIns="0">
            <a:prstTxWarp prst="textNoShape">
              <a:avLst/>
            </a:prstTxWarp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100">
                <a:latin typeface="Frutiger 67BoldCn" pitchFamily="1" charset="0"/>
              </a:rPr>
              <a:t>Figure 7.7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800">
                <a:latin typeface="BI Frutiger BoldItalic" pitchFamily="1" charset="0"/>
              </a:rPr>
              <a:t>Introduction to the Practice of Statistics, Sixth Edition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900">
                <a:latin typeface="R Frutiger Roman" pitchFamily="1" charset="0"/>
              </a:rPr>
              <a:t>© 2009 W.H. Freeman and Company</a:t>
            </a:r>
          </a:p>
        </p:txBody>
      </p:sp>
      <p:pic>
        <p:nvPicPr>
          <p:cNvPr id="539656" name="Picture 8" descr="0707a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228600"/>
            <a:ext cx="6248400" cy="1096963"/>
          </a:xfrm>
          <a:prstGeom prst="rect">
            <a:avLst/>
          </a:prstGeom>
          <a:noFill/>
        </p:spPr>
      </p:pic>
      <p:pic>
        <p:nvPicPr>
          <p:cNvPr id="539657" name="Picture 9" descr="0707b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7800" y="1600200"/>
            <a:ext cx="6248400" cy="1730375"/>
          </a:xfrm>
          <a:prstGeom prst="rect">
            <a:avLst/>
          </a:prstGeom>
          <a:noFill/>
        </p:spPr>
      </p:pic>
      <p:pic>
        <p:nvPicPr>
          <p:cNvPr id="539660" name="Picture 12" descr="0707c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43200" y="3581400"/>
            <a:ext cx="3657600" cy="22637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2205" name="Group 13"/>
          <p:cNvGrpSpPr>
            <a:grpSpLocks/>
          </p:cNvGrpSpPr>
          <p:nvPr/>
        </p:nvGrpSpPr>
        <p:grpSpPr bwMode="auto">
          <a:xfrm>
            <a:off x="304800" y="1782763"/>
            <a:ext cx="8534400" cy="3292475"/>
            <a:chOff x="0" y="1008"/>
            <a:chExt cx="5376" cy="2074"/>
          </a:xfrm>
        </p:grpSpPr>
        <p:sp>
          <p:nvSpPr>
            <p:cNvPr id="392202" name="Text Box 10"/>
            <p:cNvSpPr txBox="1">
              <a:spLocks noChangeArrowheads="1"/>
            </p:cNvSpPr>
            <p:nvPr/>
          </p:nvSpPr>
          <p:spPr bwMode="auto">
            <a:xfrm>
              <a:off x="0" y="2784"/>
              <a:ext cx="1607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100" b="1">
                  <a:latin typeface="Frutiger 67BoldCn" pitchFamily="1" charset="0"/>
                </a:rPr>
                <a:t>Table 7.2</a:t>
              </a:r>
            </a:p>
            <a:p>
              <a:pPr algn="l"/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/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392203" name="Picture 11" descr="Table-7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1008"/>
              <a:ext cx="5376" cy="1736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3230" name="Group 14"/>
          <p:cNvGrpSpPr>
            <a:grpSpLocks/>
          </p:cNvGrpSpPr>
          <p:nvPr/>
        </p:nvGrpSpPr>
        <p:grpSpPr bwMode="auto">
          <a:xfrm>
            <a:off x="1171575" y="433388"/>
            <a:ext cx="6800850" cy="5989637"/>
            <a:chOff x="0" y="78"/>
            <a:chExt cx="4284" cy="3773"/>
          </a:xfrm>
        </p:grpSpPr>
        <p:sp>
          <p:nvSpPr>
            <p:cNvPr id="393225" name="Text Box 9"/>
            <p:cNvSpPr txBox="1">
              <a:spLocks noChangeArrowheads="1"/>
            </p:cNvSpPr>
            <p:nvPr/>
          </p:nvSpPr>
          <p:spPr bwMode="auto">
            <a:xfrm>
              <a:off x="0" y="3552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>
                  <a:latin typeface="Frutiger 67BoldCn" pitchFamily="1" charset="0"/>
                </a:rPr>
                <a:t>Figure 7.8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393226" name="Picture 10" descr="0708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78"/>
              <a:ext cx="4284" cy="3444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4260" name="Group 20"/>
          <p:cNvGrpSpPr>
            <a:grpSpLocks/>
          </p:cNvGrpSpPr>
          <p:nvPr/>
        </p:nvGrpSpPr>
        <p:grpSpPr bwMode="auto">
          <a:xfrm>
            <a:off x="292100" y="2057400"/>
            <a:ext cx="8559800" cy="2197100"/>
            <a:chOff x="184" y="1296"/>
            <a:chExt cx="5392" cy="1384"/>
          </a:xfrm>
        </p:grpSpPr>
        <p:sp>
          <p:nvSpPr>
            <p:cNvPr id="394257" name="Text Box 17"/>
            <p:cNvSpPr txBox="1">
              <a:spLocks noChangeArrowheads="1"/>
            </p:cNvSpPr>
            <p:nvPr/>
          </p:nvSpPr>
          <p:spPr bwMode="auto">
            <a:xfrm>
              <a:off x="184" y="2381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>
                  <a:latin typeface="Frutiger 67BoldCn" pitchFamily="1" charset="0"/>
                </a:rPr>
                <a:t>Definition, pg 432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394258" name="Picture 18" descr="ISP_Ch07_Bx0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84" y="1296"/>
              <a:ext cx="5392" cy="1024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5278" name="Group 14"/>
          <p:cNvGrpSpPr>
            <a:grpSpLocks/>
          </p:cNvGrpSpPr>
          <p:nvPr/>
        </p:nvGrpSpPr>
        <p:grpSpPr bwMode="auto">
          <a:xfrm>
            <a:off x="304800" y="1477963"/>
            <a:ext cx="8534400" cy="3902075"/>
            <a:chOff x="0" y="864"/>
            <a:chExt cx="5376" cy="2458"/>
          </a:xfrm>
        </p:grpSpPr>
        <p:sp>
          <p:nvSpPr>
            <p:cNvPr id="395275" name="Text Box 11"/>
            <p:cNvSpPr txBox="1">
              <a:spLocks noChangeArrowheads="1"/>
            </p:cNvSpPr>
            <p:nvPr/>
          </p:nvSpPr>
          <p:spPr bwMode="auto">
            <a:xfrm>
              <a:off x="0" y="3024"/>
              <a:ext cx="1607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100" b="1">
                  <a:latin typeface="Frutiger 67BoldCn" pitchFamily="1" charset="0"/>
                </a:rPr>
                <a:t>Table 7.3</a:t>
              </a:r>
            </a:p>
            <a:p>
              <a:pPr algn="l"/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/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395276" name="Picture 12" descr="Table-7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864"/>
              <a:ext cx="5376" cy="2124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6306" name="Group 18"/>
          <p:cNvGrpSpPr>
            <a:grpSpLocks/>
          </p:cNvGrpSpPr>
          <p:nvPr/>
        </p:nvGrpSpPr>
        <p:grpSpPr bwMode="auto">
          <a:xfrm>
            <a:off x="1509713" y="400050"/>
            <a:ext cx="6124575" cy="6056313"/>
            <a:chOff x="0" y="84"/>
            <a:chExt cx="3858" cy="3815"/>
          </a:xfrm>
        </p:grpSpPr>
        <p:sp>
          <p:nvSpPr>
            <p:cNvPr id="396299" name="Text Box 11"/>
            <p:cNvSpPr txBox="1">
              <a:spLocks noChangeArrowheads="1"/>
            </p:cNvSpPr>
            <p:nvPr/>
          </p:nvSpPr>
          <p:spPr bwMode="auto">
            <a:xfrm>
              <a:off x="0" y="3600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>
                  <a:latin typeface="Frutiger 67BoldCn" pitchFamily="1" charset="0"/>
                </a:rPr>
                <a:t>Figure 7.9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396300" name="Picture 12" descr="0709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84"/>
              <a:ext cx="3858" cy="3524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302" name="Group 30"/>
          <p:cNvGrpSpPr>
            <a:grpSpLocks/>
          </p:cNvGrpSpPr>
          <p:nvPr/>
        </p:nvGrpSpPr>
        <p:grpSpPr bwMode="auto">
          <a:xfrm>
            <a:off x="300038" y="311150"/>
            <a:ext cx="8542337" cy="6235700"/>
            <a:chOff x="0" y="96"/>
            <a:chExt cx="5381" cy="3928"/>
          </a:xfrm>
        </p:grpSpPr>
        <p:sp>
          <p:nvSpPr>
            <p:cNvPr id="182297" name="Text Box 25"/>
            <p:cNvSpPr txBox="1">
              <a:spLocks noChangeArrowheads="1"/>
            </p:cNvSpPr>
            <p:nvPr/>
          </p:nvSpPr>
          <p:spPr bwMode="auto">
            <a:xfrm>
              <a:off x="0" y="3725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Chapter 7 Opener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182301" name="Picture 29" descr="00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96"/>
              <a:ext cx="5381" cy="3568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28" name="Text Box 16"/>
          <p:cNvSpPr txBox="1">
            <a:spLocks noChangeArrowheads="1"/>
          </p:cNvSpPr>
          <p:nvPr/>
        </p:nvSpPr>
        <p:spPr bwMode="auto">
          <a:xfrm>
            <a:off x="1477963" y="6032500"/>
            <a:ext cx="2551112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rIns="0" bIns="0">
            <a:prstTxWarp prst="textNoShape">
              <a:avLst/>
            </a:prstTxWarp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100">
                <a:latin typeface="Frutiger 67BoldCn" pitchFamily="1" charset="0"/>
              </a:rPr>
              <a:t>Figure 7.10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800">
                <a:latin typeface="BI Frutiger BoldItalic" pitchFamily="1" charset="0"/>
              </a:rPr>
              <a:t>Introduction to the Practice of Statistics, Sixth Edition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900">
                <a:latin typeface="R Frutiger Roman" pitchFamily="1" charset="0"/>
              </a:rPr>
              <a:t>© 2009 W.H. Freeman and Company</a:t>
            </a:r>
          </a:p>
        </p:txBody>
      </p:sp>
      <p:pic>
        <p:nvPicPr>
          <p:cNvPr id="397329" name="Picture 17" descr="07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77963" y="347663"/>
            <a:ext cx="6188075" cy="5575300"/>
          </a:xfrm>
          <a:prstGeom prst="rect">
            <a:avLst/>
          </a:prstGeom>
          <a:noFill/>
        </p:spPr>
      </p:pic>
      <p:sp>
        <p:nvSpPr>
          <p:cNvPr id="397334" name="Rectangle 22"/>
          <p:cNvSpPr>
            <a:spLocks noChangeArrowheads="1"/>
          </p:cNvSpPr>
          <p:nvPr/>
        </p:nvSpPr>
        <p:spPr bwMode="auto">
          <a:xfrm>
            <a:off x="555625" y="33496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8351" name="Group 15"/>
          <p:cNvGrpSpPr>
            <a:grpSpLocks/>
          </p:cNvGrpSpPr>
          <p:nvPr/>
        </p:nvGrpSpPr>
        <p:grpSpPr bwMode="auto">
          <a:xfrm>
            <a:off x="304800" y="2066925"/>
            <a:ext cx="8534400" cy="2722563"/>
            <a:chOff x="0" y="864"/>
            <a:chExt cx="5376" cy="1715"/>
          </a:xfrm>
        </p:grpSpPr>
        <p:pic>
          <p:nvPicPr>
            <p:cNvPr id="398349" name="Picture 13" descr="ISP_Ch07_Bx0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864"/>
              <a:ext cx="5376" cy="1349"/>
            </a:xfrm>
            <a:prstGeom prst="rect">
              <a:avLst/>
            </a:prstGeom>
            <a:noFill/>
          </p:spPr>
        </p:pic>
        <p:sp>
          <p:nvSpPr>
            <p:cNvPr id="398350" name="Text Box 14"/>
            <p:cNvSpPr txBox="1">
              <a:spLocks noChangeArrowheads="1"/>
            </p:cNvSpPr>
            <p:nvPr/>
          </p:nvSpPr>
          <p:spPr bwMode="auto">
            <a:xfrm>
              <a:off x="0" y="2280"/>
              <a:ext cx="1498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>
                  <a:latin typeface="Frutiger 67BoldCn" pitchFamily="1" charset="0"/>
                </a:rPr>
                <a:t>Definition, pg 439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175" name="Text Box 7"/>
          <p:cNvSpPr txBox="1">
            <a:spLocks noChangeArrowheads="1"/>
          </p:cNvSpPr>
          <p:nvPr/>
        </p:nvSpPr>
        <p:spPr bwMode="auto">
          <a:xfrm>
            <a:off x="304800" y="4422775"/>
            <a:ext cx="2551113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rIns="0" bIns="0">
            <a:prstTxWarp prst="textNoShape">
              <a:avLst/>
            </a:prstTxWarp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100">
                <a:latin typeface="Frutiger 67BoldCn" pitchFamily="1" charset="0"/>
              </a:rPr>
              <a:t>Figure 7.11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800">
                <a:latin typeface="BI Frutiger BoldItalic" pitchFamily="1" charset="0"/>
              </a:rPr>
              <a:t>Introduction to the Practice of Statistics, Sixth Edition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900">
                <a:latin typeface="R Frutiger Roman" pitchFamily="1" charset="0"/>
              </a:rPr>
              <a:t>© 2009 W.H. Freeman and Company</a:t>
            </a:r>
          </a:p>
        </p:txBody>
      </p:sp>
      <p:pic>
        <p:nvPicPr>
          <p:cNvPr id="519177" name="Picture 9" descr="07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971675"/>
            <a:ext cx="8534400" cy="2311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1220" name="Group 4"/>
          <p:cNvGrpSpPr>
            <a:grpSpLocks/>
          </p:cNvGrpSpPr>
          <p:nvPr/>
        </p:nvGrpSpPr>
        <p:grpSpPr bwMode="auto">
          <a:xfrm>
            <a:off x="304800" y="1971675"/>
            <a:ext cx="8534400" cy="2913063"/>
            <a:chOff x="0" y="528"/>
            <a:chExt cx="5376" cy="1835"/>
          </a:xfrm>
        </p:grpSpPr>
        <p:sp>
          <p:nvSpPr>
            <p:cNvPr id="521218" name="Text Box 2"/>
            <p:cNvSpPr txBox="1">
              <a:spLocks noChangeArrowheads="1"/>
            </p:cNvSpPr>
            <p:nvPr/>
          </p:nvSpPr>
          <p:spPr bwMode="auto">
            <a:xfrm>
              <a:off x="0" y="2064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>
                  <a:latin typeface="Frutiger 67BoldCn" pitchFamily="1" charset="0"/>
                </a:rPr>
                <a:t>Definition, pg 447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521219" name="Picture 3" descr="ISP_Ch07_Bx07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528"/>
              <a:ext cx="5376" cy="1468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248" name="Group 8"/>
          <p:cNvGrpSpPr>
            <a:grpSpLocks/>
          </p:cNvGrpSpPr>
          <p:nvPr/>
        </p:nvGrpSpPr>
        <p:grpSpPr bwMode="auto">
          <a:xfrm>
            <a:off x="1409700" y="342900"/>
            <a:ext cx="6324600" cy="6103938"/>
            <a:chOff x="888" y="216"/>
            <a:chExt cx="3984" cy="3845"/>
          </a:xfrm>
        </p:grpSpPr>
        <p:sp>
          <p:nvSpPr>
            <p:cNvPr id="522242" name="Text Box 2"/>
            <p:cNvSpPr txBox="1">
              <a:spLocks noChangeArrowheads="1"/>
            </p:cNvSpPr>
            <p:nvPr/>
          </p:nvSpPr>
          <p:spPr bwMode="auto">
            <a:xfrm>
              <a:off x="888" y="3762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>
                  <a:latin typeface="Frutiger 67BoldCn" pitchFamily="1" charset="0"/>
                </a:rPr>
                <a:t>Figure 7.12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522243" name="Picture 3" descr="071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888" y="216"/>
              <a:ext cx="3984" cy="3523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3269" name="Group 5"/>
          <p:cNvGrpSpPr>
            <a:grpSpLocks/>
          </p:cNvGrpSpPr>
          <p:nvPr/>
        </p:nvGrpSpPr>
        <p:grpSpPr bwMode="auto">
          <a:xfrm>
            <a:off x="304800" y="1333500"/>
            <a:ext cx="8534400" cy="4191000"/>
            <a:chOff x="0" y="432"/>
            <a:chExt cx="5376" cy="2640"/>
          </a:xfrm>
        </p:grpSpPr>
        <p:sp>
          <p:nvSpPr>
            <p:cNvPr id="523266" name="Text Box 2"/>
            <p:cNvSpPr txBox="1">
              <a:spLocks noChangeArrowheads="1"/>
            </p:cNvSpPr>
            <p:nvPr/>
          </p:nvSpPr>
          <p:spPr bwMode="auto">
            <a:xfrm>
              <a:off x="0" y="2773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>
                  <a:latin typeface="Frutiger 67BoldCn" pitchFamily="1" charset="0"/>
                </a:rPr>
                <a:t>Definition, pg 450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523267" name="Picture 3" descr="ISP_Ch07_Bx08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432"/>
              <a:ext cx="5376" cy="228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4292" name="Group 4"/>
          <p:cNvGrpSpPr>
            <a:grpSpLocks/>
          </p:cNvGrpSpPr>
          <p:nvPr/>
        </p:nvGrpSpPr>
        <p:grpSpPr bwMode="auto">
          <a:xfrm>
            <a:off x="304800" y="917575"/>
            <a:ext cx="8534400" cy="5021263"/>
            <a:chOff x="0" y="336"/>
            <a:chExt cx="5376" cy="3163"/>
          </a:xfrm>
        </p:grpSpPr>
        <p:sp>
          <p:nvSpPr>
            <p:cNvPr id="524290" name="Text Box 2"/>
            <p:cNvSpPr txBox="1">
              <a:spLocks noChangeArrowheads="1"/>
            </p:cNvSpPr>
            <p:nvPr/>
          </p:nvSpPr>
          <p:spPr bwMode="auto">
            <a:xfrm>
              <a:off x="0" y="3200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>
                  <a:latin typeface="Frutiger 67BoldCn" pitchFamily="1" charset="0"/>
                </a:rPr>
                <a:t>Definition, pg 451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524291" name="Picture 3" descr="ISP_Ch07_Bx09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336"/>
              <a:ext cx="5376" cy="2806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5317" name="Group 5"/>
          <p:cNvGrpSpPr>
            <a:grpSpLocks/>
          </p:cNvGrpSpPr>
          <p:nvPr/>
        </p:nvGrpSpPr>
        <p:grpSpPr bwMode="auto">
          <a:xfrm>
            <a:off x="304800" y="1516063"/>
            <a:ext cx="8534400" cy="3825875"/>
            <a:chOff x="0" y="864"/>
            <a:chExt cx="5376" cy="2410"/>
          </a:xfrm>
        </p:grpSpPr>
        <p:sp>
          <p:nvSpPr>
            <p:cNvPr id="525314" name="Text Box 2"/>
            <p:cNvSpPr txBox="1">
              <a:spLocks noChangeArrowheads="1"/>
            </p:cNvSpPr>
            <p:nvPr/>
          </p:nvSpPr>
          <p:spPr bwMode="auto">
            <a:xfrm>
              <a:off x="0" y="2976"/>
              <a:ext cx="1607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100" b="1">
                  <a:latin typeface="Frutiger 67BoldCn" pitchFamily="1" charset="0"/>
                </a:rPr>
                <a:t>Table 7.4</a:t>
              </a:r>
            </a:p>
            <a:p>
              <a:pPr algn="l"/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/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525315" name="Picture 3" descr="Table-7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864"/>
              <a:ext cx="5376" cy="2069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8389" name="Group 5"/>
          <p:cNvGrpSpPr>
            <a:grpSpLocks/>
          </p:cNvGrpSpPr>
          <p:nvPr/>
        </p:nvGrpSpPr>
        <p:grpSpPr bwMode="auto">
          <a:xfrm>
            <a:off x="2006600" y="123825"/>
            <a:ext cx="5130800" cy="6608763"/>
            <a:chOff x="0" y="96"/>
            <a:chExt cx="3232" cy="4163"/>
          </a:xfrm>
        </p:grpSpPr>
        <p:sp>
          <p:nvSpPr>
            <p:cNvPr id="528386" name="Text Box 2"/>
            <p:cNvSpPr txBox="1">
              <a:spLocks noChangeArrowheads="1"/>
            </p:cNvSpPr>
            <p:nvPr/>
          </p:nvSpPr>
          <p:spPr bwMode="auto">
            <a:xfrm>
              <a:off x="0" y="3960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>
                  <a:latin typeface="Frutiger 67BoldCn" pitchFamily="1" charset="0"/>
                </a:rPr>
                <a:t>Figure 7.13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528387" name="Picture 3" descr="071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96"/>
              <a:ext cx="3232" cy="3804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9413" name="Group 5"/>
          <p:cNvGrpSpPr>
            <a:grpSpLocks/>
          </p:cNvGrpSpPr>
          <p:nvPr/>
        </p:nvGrpSpPr>
        <p:grpSpPr bwMode="auto">
          <a:xfrm>
            <a:off x="304800" y="914400"/>
            <a:ext cx="8528050" cy="5021263"/>
            <a:chOff x="0" y="192"/>
            <a:chExt cx="5372" cy="3163"/>
          </a:xfrm>
        </p:grpSpPr>
        <p:pic>
          <p:nvPicPr>
            <p:cNvPr id="529410" name="Picture 2" descr="ISP_Ch07_Bx10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192"/>
              <a:ext cx="5372" cy="2799"/>
            </a:xfrm>
            <a:prstGeom prst="rect">
              <a:avLst/>
            </a:prstGeom>
            <a:noFill/>
          </p:spPr>
        </p:pic>
        <p:sp>
          <p:nvSpPr>
            <p:cNvPr id="529411" name="Text Box 3"/>
            <p:cNvSpPr txBox="1">
              <a:spLocks noChangeArrowheads="1"/>
            </p:cNvSpPr>
            <p:nvPr/>
          </p:nvSpPr>
          <p:spPr bwMode="auto">
            <a:xfrm>
              <a:off x="0" y="3056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>
                  <a:latin typeface="Frutiger 67BoldCn" pitchFamily="1" charset="0"/>
                </a:rPr>
                <a:t>Definition, pg 454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036" name="Group 20"/>
          <p:cNvGrpSpPr>
            <a:grpSpLocks/>
          </p:cNvGrpSpPr>
          <p:nvPr/>
        </p:nvGrpSpPr>
        <p:grpSpPr bwMode="auto">
          <a:xfrm>
            <a:off x="304800" y="1762125"/>
            <a:ext cx="8534400" cy="3332163"/>
            <a:chOff x="192" y="1080"/>
            <a:chExt cx="5376" cy="2099"/>
          </a:xfrm>
        </p:grpSpPr>
        <p:sp>
          <p:nvSpPr>
            <p:cNvPr id="214019" name="Text Box 3"/>
            <p:cNvSpPr txBox="1">
              <a:spLocks noChangeArrowheads="1"/>
            </p:cNvSpPr>
            <p:nvPr/>
          </p:nvSpPr>
          <p:spPr bwMode="auto">
            <a:xfrm>
              <a:off x="192" y="2880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>
                  <a:latin typeface="Frutiger 67BoldCn" pitchFamily="1" charset="0"/>
                </a:rPr>
                <a:t>Definition, pg 418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214030" name="Picture 14" descr="ISP_Ch07_Bx0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2" y="1080"/>
              <a:ext cx="5376" cy="1739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460" name="Text Box 4"/>
          <p:cNvSpPr txBox="1">
            <a:spLocks noChangeArrowheads="1"/>
          </p:cNvSpPr>
          <p:nvPr/>
        </p:nvSpPr>
        <p:spPr bwMode="auto">
          <a:xfrm>
            <a:off x="3060700" y="6256338"/>
            <a:ext cx="2551113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rIns="0" bIns="0">
            <a:prstTxWarp prst="textNoShape">
              <a:avLst/>
            </a:prstTxWarp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100">
                <a:latin typeface="Frutiger 67BoldCn" pitchFamily="1" charset="0"/>
              </a:rPr>
              <a:t>Figure 7.14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800">
                <a:latin typeface="BI Frutiger BoldItalic" pitchFamily="1" charset="0"/>
              </a:rPr>
              <a:t>Introduction to the Practice of Statistics, Sixth Edition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900">
                <a:latin typeface="R Frutiger Roman" pitchFamily="1" charset="0"/>
              </a:rPr>
              <a:t>© 2009 W.H. Freeman and Company</a:t>
            </a:r>
          </a:p>
        </p:txBody>
      </p:sp>
      <p:grpSp>
        <p:nvGrpSpPr>
          <p:cNvPr id="531470" name="Group 14"/>
          <p:cNvGrpSpPr>
            <a:grpSpLocks/>
          </p:cNvGrpSpPr>
          <p:nvPr/>
        </p:nvGrpSpPr>
        <p:grpSpPr bwMode="auto">
          <a:xfrm>
            <a:off x="3060700" y="152400"/>
            <a:ext cx="3022600" cy="6070600"/>
            <a:chOff x="1928" y="96"/>
            <a:chExt cx="1904" cy="3824"/>
          </a:xfrm>
        </p:grpSpPr>
        <p:pic>
          <p:nvPicPr>
            <p:cNvPr id="531464" name="Picture 8" descr="0714a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928" y="984"/>
              <a:ext cx="1880" cy="1075"/>
            </a:xfrm>
            <a:prstGeom prst="rect">
              <a:avLst/>
            </a:prstGeom>
            <a:noFill/>
          </p:spPr>
        </p:pic>
        <p:pic>
          <p:nvPicPr>
            <p:cNvPr id="531465" name="Picture 9" descr="0714b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28" y="2832"/>
              <a:ext cx="1882" cy="1088"/>
            </a:xfrm>
            <a:prstGeom prst="rect">
              <a:avLst/>
            </a:prstGeom>
            <a:noFill/>
          </p:spPr>
        </p:pic>
        <p:pic>
          <p:nvPicPr>
            <p:cNvPr id="531466" name="Picture 10" descr="0714c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928" y="2088"/>
              <a:ext cx="1904" cy="712"/>
            </a:xfrm>
            <a:prstGeom prst="rect">
              <a:avLst/>
            </a:prstGeom>
            <a:noFill/>
          </p:spPr>
        </p:pic>
        <p:pic>
          <p:nvPicPr>
            <p:cNvPr id="531467" name="Picture 11" descr="0714d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928" y="96"/>
              <a:ext cx="1875" cy="854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2486" name="Group 6"/>
          <p:cNvGrpSpPr>
            <a:grpSpLocks/>
          </p:cNvGrpSpPr>
          <p:nvPr/>
        </p:nvGrpSpPr>
        <p:grpSpPr bwMode="auto">
          <a:xfrm>
            <a:off x="1412875" y="127000"/>
            <a:ext cx="6318250" cy="6604000"/>
            <a:chOff x="0" y="96"/>
            <a:chExt cx="3980" cy="4160"/>
          </a:xfrm>
        </p:grpSpPr>
        <p:sp>
          <p:nvSpPr>
            <p:cNvPr id="532482" name="Text Box 2"/>
            <p:cNvSpPr txBox="1">
              <a:spLocks noChangeArrowheads="1"/>
            </p:cNvSpPr>
            <p:nvPr/>
          </p:nvSpPr>
          <p:spPr bwMode="auto">
            <a:xfrm>
              <a:off x="0" y="3957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>
                  <a:latin typeface="Frutiger 67BoldCn" pitchFamily="1" charset="0"/>
                </a:rPr>
                <a:t>Definition, pg 462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532483" name="Picture 3" descr="ISP_Ch07_Bx1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96"/>
              <a:ext cx="3980" cy="3801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3510" name="Group 6"/>
          <p:cNvGrpSpPr>
            <a:grpSpLocks/>
          </p:cNvGrpSpPr>
          <p:nvPr/>
        </p:nvGrpSpPr>
        <p:grpSpPr bwMode="auto">
          <a:xfrm>
            <a:off x="304800" y="563563"/>
            <a:ext cx="8534400" cy="5730875"/>
            <a:chOff x="192" y="288"/>
            <a:chExt cx="5376" cy="3610"/>
          </a:xfrm>
        </p:grpSpPr>
        <p:sp>
          <p:nvSpPr>
            <p:cNvPr id="533506" name="Text Box 2"/>
            <p:cNvSpPr txBox="1">
              <a:spLocks noChangeArrowheads="1"/>
            </p:cNvSpPr>
            <p:nvPr/>
          </p:nvSpPr>
          <p:spPr bwMode="auto">
            <a:xfrm>
              <a:off x="192" y="3600"/>
              <a:ext cx="1607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100" b="1">
                  <a:latin typeface="Frutiger 67BoldCn" pitchFamily="1" charset="0"/>
                </a:rPr>
                <a:t>Table 7.5</a:t>
              </a:r>
            </a:p>
            <a:p>
              <a:pPr algn="l"/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/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533507" name="Picture 3" descr="Table-7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92" y="288"/>
              <a:ext cx="5376" cy="3263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4534" name="Group 6"/>
          <p:cNvGrpSpPr>
            <a:grpSpLocks/>
          </p:cNvGrpSpPr>
          <p:nvPr/>
        </p:nvGrpSpPr>
        <p:grpSpPr bwMode="auto">
          <a:xfrm>
            <a:off x="1974850" y="171450"/>
            <a:ext cx="5194300" cy="6515100"/>
            <a:chOff x="1344" y="96"/>
            <a:chExt cx="3272" cy="4104"/>
          </a:xfrm>
        </p:grpSpPr>
        <p:sp>
          <p:nvSpPr>
            <p:cNvPr id="534530" name="Text Box 2"/>
            <p:cNvSpPr txBox="1">
              <a:spLocks noChangeArrowheads="1"/>
            </p:cNvSpPr>
            <p:nvPr/>
          </p:nvSpPr>
          <p:spPr bwMode="auto">
            <a:xfrm>
              <a:off x="1344" y="3901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>
                  <a:latin typeface="Frutiger 67BoldCn" pitchFamily="1" charset="0"/>
                </a:rPr>
                <a:t>Figure 7.15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534531" name="Picture 3" descr="071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344" y="96"/>
              <a:ext cx="3272" cy="3799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5556" name="Group 4"/>
          <p:cNvGrpSpPr>
            <a:grpSpLocks/>
          </p:cNvGrpSpPr>
          <p:nvPr/>
        </p:nvGrpSpPr>
        <p:grpSpPr bwMode="auto">
          <a:xfrm>
            <a:off x="307975" y="1546225"/>
            <a:ext cx="8526463" cy="3763963"/>
            <a:chOff x="0" y="912"/>
            <a:chExt cx="5371" cy="2371"/>
          </a:xfrm>
        </p:grpSpPr>
        <p:sp>
          <p:nvSpPr>
            <p:cNvPr id="535554" name="Text Box 2"/>
            <p:cNvSpPr txBox="1">
              <a:spLocks noChangeArrowheads="1"/>
            </p:cNvSpPr>
            <p:nvPr/>
          </p:nvSpPr>
          <p:spPr bwMode="auto">
            <a:xfrm>
              <a:off x="0" y="2984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>
                  <a:latin typeface="Frutiger 67BoldCn" pitchFamily="1" charset="0"/>
                </a:rPr>
                <a:t>Definition, pg 474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535555" name="Picture 3" descr="ISP_Ch07_Bx1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912"/>
              <a:ext cx="5371" cy="2014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6580" name="Group 4"/>
          <p:cNvGrpSpPr>
            <a:grpSpLocks/>
          </p:cNvGrpSpPr>
          <p:nvPr/>
        </p:nvGrpSpPr>
        <p:grpSpPr bwMode="auto">
          <a:xfrm>
            <a:off x="303213" y="679450"/>
            <a:ext cx="8535987" cy="5499100"/>
            <a:chOff x="192" y="96"/>
            <a:chExt cx="5377" cy="3464"/>
          </a:xfrm>
        </p:grpSpPr>
        <p:sp>
          <p:nvSpPr>
            <p:cNvPr id="536578" name="Text Box 2"/>
            <p:cNvSpPr txBox="1">
              <a:spLocks noChangeArrowheads="1"/>
            </p:cNvSpPr>
            <p:nvPr/>
          </p:nvSpPr>
          <p:spPr bwMode="auto">
            <a:xfrm>
              <a:off x="192" y="3261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>
                  <a:latin typeface="Frutiger 67BoldCn" pitchFamily="1" charset="0"/>
                </a:rPr>
                <a:t>Figure 7.16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536579" name="Picture 3" descr="0716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92" y="96"/>
              <a:ext cx="5377" cy="314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0197" name="Group 5"/>
          <p:cNvGrpSpPr>
            <a:grpSpLocks/>
          </p:cNvGrpSpPr>
          <p:nvPr/>
        </p:nvGrpSpPr>
        <p:grpSpPr bwMode="auto">
          <a:xfrm>
            <a:off x="304800" y="1638300"/>
            <a:ext cx="8534400" cy="3581400"/>
            <a:chOff x="192" y="1211"/>
            <a:chExt cx="5376" cy="2256"/>
          </a:xfrm>
        </p:grpSpPr>
        <p:pic>
          <p:nvPicPr>
            <p:cNvPr id="520194" name="Picture 2" descr="ISP_Ch07_Bx0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92" y="1211"/>
              <a:ext cx="5376" cy="1898"/>
            </a:xfrm>
            <a:prstGeom prst="rect">
              <a:avLst/>
            </a:prstGeom>
            <a:noFill/>
          </p:spPr>
        </p:pic>
        <p:sp>
          <p:nvSpPr>
            <p:cNvPr id="520195" name="Text Box 3"/>
            <p:cNvSpPr txBox="1">
              <a:spLocks noChangeArrowheads="1"/>
            </p:cNvSpPr>
            <p:nvPr/>
          </p:nvSpPr>
          <p:spPr bwMode="auto">
            <a:xfrm>
              <a:off x="192" y="3168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>
                  <a:latin typeface="Frutiger 67BoldCn" pitchFamily="1" charset="0"/>
                </a:rPr>
                <a:t>Definition, pg 419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55" name="Group 15"/>
          <p:cNvGrpSpPr>
            <a:grpSpLocks/>
          </p:cNvGrpSpPr>
          <p:nvPr/>
        </p:nvGrpSpPr>
        <p:grpSpPr bwMode="auto">
          <a:xfrm>
            <a:off x="1295400" y="571500"/>
            <a:ext cx="6553200" cy="5715000"/>
            <a:chOff x="816" y="360"/>
            <a:chExt cx="4128" cy="3600"/>
          </a:xfrm>
        </p:grpSpPr>
        <p:sp>
          <p:nvSpPr>
            <p:cNvPr id="215049" name="Text Box 9"/>
            <p:cNvSpPr txBox="1">
              <a:spLocks noChangeArrowheads="1"/>
            </p:cNvSpPr>
            <p:nvPr/>
          </p:nvSpPr>
          <p:spPr bwMode="auto">
            <a:xfrm>
              <a:off x="816" y="3661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>
                  <a:latin typeface="Frutiger 67BoldCn" pitchFamily="1" charset="0"/>
                </a:rPr>
                <a:t>Figure 7.1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215051" name="Picture 11" descr="070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16" y="360"/>
              <a:ext cx="4128" cy="3229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3026" name="Group 34"/>
          <p:cNvGrpSpPr>
            <a:grpSpLocks/>
          </p:cNvGrpSpPr>
          <p:nvPr/>
        </p:nvGrpSpPr>
        <p:grpSpPr bwMode="auto">
          <a:xfrm>
            <a:off x="304800" y="841375"/>
            <a:ext cx="8534400" cy="5173663"/>
            <a:chOff x="0" y="432"/>
            <a:chExt cx="5376" cy="3259"/>
          </a:xfrm>
        </p:grpSpPr>
        <p:sp>
          <p:nvSpPr>
            <p:cNvPr id="213024" name="Text Box 32"/>
            <p:cNvSpPr txBox="1">
              <a:spLocks noChangeArrowheads="1"/>
            </p:cNvSpPr>
            <p:nvPr/>
          </p:nvSpPr>
          <p:spPr bwMode="auto">
            <a:xfrm>
              <a:off x="0" y="3392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>
                  <a:latin typeface="Frutiger 67BoldCn" pitchFamily="1" charset="0"/>
                </a:rPr>
                <a:t>Definition, pg 420–421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213025" name="Picture 33" descr="ISP_Ch07_Bx0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432"/>
              <a:ext cx="5376" cy="2903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6720" name="Group 16"/>
          <p:cNvGrpSpPr>
            <a:grpSpLocks/>
          </p:cNvGrpSpPr>
          <p:nvPr/>
        </p:nvGrpSpPr>
        <p:grpSpPr bwMode="auto">
          <a:xfrm>
            <a:off x="1201738" y="149225"/>
            <a:ext cx="6740525" cy="6608763"/>
            <a:chOff x="864" y="96"/>
            <a:chExt cx="4246" cy="4163"/>
          </a:xfrm>
        </p:grpSpPr>
        <p:sp>
          <p:nvSpPr>
            <p:cNvPr id="456715" name="Text Box 11"/>
            <p:cNvSpPr txBox="1">
              <a:spLocks noChangeArrowheads="1"/>
            </p:cNvSpPr>
            <p:nvPr/>
          </p:nvSpPr>
          <p:spPr bwMode="auto">
            <a:xfrm>
              <a:off x="912" y="3960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Definition, pg 422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456717" name="Picture 13" descr="ISP_Ch07_Bx0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64" y="96"/>
              <a:ext cx="4246" cy="3797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6082" name="Group 18"/>
          <p:cNvGrpSpPr>
            <a:grpSpLocks/>
          </p:cNvGrpSpPr>
          <p:nvPr/>
        </p:nvGrpSpPr>
        <p:grpSpPr bwMode="auto">
          <a:xfrm>
            <a:off x="817563" y="285750"/>
            <a:ext cx="7508875" cy="6284913"/>
            <a:chOff x="0" y="84"/>
            <a:chExt cx="4730" cy="3959"/>
          </a:xfrm>
        </p:grpSpPr>
        <p:pic>
          <p:nvPicPr>
            <p:cNvPr id="216078" name="Picture 14" descr="070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84"/>
              <a:ext cx="4730" cy="3624"/>
            </a:xfrm>
            <a:prstGeom prst="rect">
              <a:avLst/>
            </a:prstGeom>
            <a:noFill/>
          </p:spPr>
        </p:pic>
        <p:sp>
          <p:nvSpPr>
            <p:cNvPr id="216079" name="Text Box 15"/>
            <p:cNvSpPr txBox="1">
              <a:spLocks noChangeArrowheads="1"/>
            </p:cNvSpPr>
            <p:nvPr/>
          </p:nvSpPr>
          <p:spPr bwMode="auto">
            <a:xfrm>
              <a:off x="0" y="3744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Figure 7.2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7101" name="Group 13"/>
          <p:cNvGrpSpPr>
            <a:grpSpLocks/>
          </p:cNvGrpSpPr>
          <p:nvPr/>
        </p:nvGrpSpPr>
        <p:grpSpPr bwMode="auto">
          <a:xfrm>
            <a:off x="923925" y="358775"/>
            <a:ext cx="7296150" cy="6138863"/>
            <a:chOff x="0" y="80"/>
            <a:chExt cx="4596" cy="3867"/>
          </a:xfrm>
        </p:grpSpPr>
        <p:sp>
          <p:nvSpPr>
            <p:cNvPr id="217095" name="Text Box 7"/>
            <p:cNvSpPr txBox="1">
              <a:spLocks noChangeArrowheads="1"/>
            </p:cNvSpPr>
            <p:nvPr/>
          </p:nvSpPr>
          <p:spPr bwMode="auto">
            <a:xfrm>
              <a:off x="0" y="3648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Figure 7.3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217098" name="Picture 10" descr="070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80"/>
              <a:ext cx="4596" cy="3517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EDEBE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EECDB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1100</TotalTime>
  <Words>765</Words>
  <Application>Microsoft PowerPoint</Application>
  <PresentationFormat>On-screen Show (4:3)</PresentationFormat>
  <Paragraphs>130</Paragraphs>
  <Slides>35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Design Template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3" baseType="lpstr">
      <vt:lpstr>Times</vt:lpstr>
      <vt:lpstr>Arial MT</vt:lpstr>
      <vt:lpstr>Verdana</vt:lpstr>
      <vt:lpstr>Frutiger 67BoldCn</vt:lpstr>
      <vt:lpstr>BI Frutiger BoldItalic</vt:lpstr>
      <vt:lpstr>R Frutiger Roman</vt:lpstr>
      <vt:lpstr>Arial</vt:lpstr>
      <vt:lpstr>Blank Presentation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</vt:vector>
  </TitlesOfParts>
  <Manager>Sumanas, Inc.</Manager>
  <Company>W. H. Freeman &amp; Company</Company>
  <LinksUpToDate>false</LinksUpToDate>
  <SharedDoc>false</SharedDoc>
  <HyperlinkBase/>
  <HyperlinksChanged>false</HyperlinksChanged>
  <AppVersion>12.0258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  -  Introduction to the Practice of Statistics</dc:title>
  <dc:subject/>
  <dc:creator>Moore &amp; McCabe</dc:creator>
  <cp:keywords/>
  <dc:description/>
  <cp:lastModifiedBy>Engin Sungur</cp:lastModifiedBy>
  <cp:revision>392</cp:revision>
  <cp:lastPrinted>2008-04-15T08:31:10Z</cp:lastPrinted>
  <dcterms:created xsi:type="dcterms:W3CDTF">2008-08-26T18:20:03Z</dcterms:created>
  <dcterms:modified xsi:type="dcterms:W3CDTF">2008-08-26T18:20:37Z</dcterms:modified>
  <cp:category/>
</cp:coreProperties>
</file>