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8" r:id="rId2"/>
    <p:sldId id="284" r:id="rId3"/>
    <p:sldId id="286" r:id="rId4"/>
    <p:sldId id="287" r:id="rId5"/>
    <p:sldId id="285" r:id="rId6"/>
    <p:sldId id="351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5430" autoAdjust="0"/>
    <p:restoredTop sz="99200" autoAdjust="0"/>
  </p:normalViewPr>
  <p:slideViewPr>
    <p:cSldViewPr>
      <p:cViewPr>
        <p:scale>
          <a:sx n="100" d="100"/>
          <a:sy n="100" d="100"/>
        </p:scale>
        <p:origin x="-1536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2099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D5F41B3-01F7-EE4A-9E53-C1A0712B4A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ACD7-CFF6-6747-8342-A015BBBA9294}" type="slidenum">
              <a:rPr lang="en-US"/>
              <a:pPr/>
              <a:t>1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3C9E5-CC33-724E-821C-F7CBCD5A7479}" type="slidenum">
              <a:rPr lang="en-US"/>
              <a:pPr/>
              <a:t>10</a:t>
            </a:fld>
            <a:endParaRPr lang="en-US"/>
          </a:p>
        </p:txBody>
      </p:sp>
      <p:sp>
        <p:nvSpPr>
          <p:cNvPr id="464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71F84-DF10-784F-B7AC-F82DB7033126}" type="slidenum">
              <a:rPr lang="en-US"/>
              <a:pPr/>
              <a:t>11</a:t>
            </a:fld>
            <a:endParaRPr lang="en-US"/>
          </a:p>
        </p:txBody>
      </p:sp>
      <p:sp>
        <p:nvSpPr>
          <p:cNvPr id="465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4935C-A750-8649-9CEF-4E4E69031F0C}" type="slidenum">
              <a:rPr lang="en-US"/>
              <a:pPr/>
              <a:t>12</a:t>
            </a:fld>
            <a:endParaRPr lang="en-US"/>
          </a:p>
        </p:txBody>
      </p:sp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45DAC-AAAA-ED42-AFA8-9FBB9D305F99}" type="slidenum">
              <a:rPr lang="en-US"/>
              <a:pPr/>
              <a:t>13</a:t>
            </a:fld>
            <a:endParaRPr lang="en-US"/>
          </a:p>
        </p:txBody>
      </p:sp>
      <p:sp>
        <p:nvSpPr>
          <p:cNvPr id="466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B1A27-CED1-3A43-BEDD-0C5AA269BCE1}" type="slidenum">
              <a:rPr lang="en-US"/>
              <a:pPr/>
              <a:t>14</a:t>
            </a:fld>
            <a:endParaRPr lang="en-US"/>
          </a:p>
        </p:txBody>
      </p:sp>
      <p:sp>
        <p:nvSpPr>
          <p:cNvPr id="467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A23AD-604B-3C4D-98C3-1A4CBC08638D}" type="slidenum">
              <a:rPr lang="en-US"/>
              <a:pPr/>
              <a:t>15</a:t>
            </a:fld>
            <a:endParaRPr lang="en-US"/>
          </a:p>
        </p:txBody>
      </p:sp>
      <p:sp>
        <p:nvSpPr>
          <p:cNvPr id="468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A9B13-2365-214F-A41A-C022EF6E331A}" type="slidenum">
              <a:rPr lang="en-US"/>
              <a:pPr/>
              <a:t>16</a:t>
            </a:fld>
            <a:endParaRPr lang="en-US"/>
          </a:p>
        </p:txBody>
      </p:sp>
      <p:sp>
        <p:nvSpPr>
          <p:cNvPr id="470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0DE71-6A82-CB4D-92C6-E99EBB71754D}" type="slidenum">
              <a:rPr lang="en-US"/>
              <a:pPr/>
              <a:t>17</a:t>
            </a:fld>
            <a:endParaRPr lang="en-US"/>
          </a:p>
        </p:txBody>
      </p:sp>
      <p:sp>
        <p:nvSpPr>
          <p:cNvPr id="471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D0423-B9F9-8647-8E77-77735F08CBE2}" type="slidenum">
              <a:rPr lang="en-US"/>
              <a:pPr/>
              <a:t>18</a:t>
            </a:fld>
            <a:endParaRPr lang="en-US"/>
          </a:p>
        </p:txBody>
      </p:sp>
      <p:sp>
        <p:nvSpPr>
          <p:cNvPr id="472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6B78A-02B3-E64D-8C63-E11CC869C593}" type="slidenum">
              <a:rPr lang="en-US"/>
              <a:pPr/>
              <a:t>19</a:t>
            </a:fld>
            <a:endParaRPr lang="en-US"/>
          </a:p>
        </p:txBody>
      </p:sp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70855-C5BB-9E4B-82AC-A29FB7E23E9F}" type="slidenum">
              <a:rPr lang="en-US"/>
              <a:pPr/>
              <a:t>2</a:t>
            </a:fld>
            <a:endParaRPr lang="en-US"/>
          </a:p>
        </p:txBody>
      </p:sp>
      <p:sp>
        <p:nvSpPr>
          <p:cNvPr id="211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0CFB2-D39A-CC4B-9DE2-73672AC46197}" type="slidenum">
              <a:rPr lang="en-US"/>
              <a:pPr/>
              <a:t>20</a:t>
            </a:fld>
            <a:endParaRPr lang="en-US"/>
          </a:p>
        </p:txBody>
      </p:sp>
      <p:sp>
        <p:nvSpPr>
          <p:cNvPr id="474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3C98F-2040-4F44-9445-6DC127D57EEA}" type="slidenum">
              <a:rPr lang="en-US"/>
              <a:pPr/>
              <a:t>3</a:t>
            </a:fld>
            <a:endParaRPr lang="en-US"/>
          </a:p>
        </p:txBody>
      </p:sp>
      <p:sp>
        <p:nvSpPr>
          <p:cNvPr id="457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6B0FE-8A8A-294B-8E46-B07394FBD580}" type="slidenum">
              <a:rPr lang="en-US"/>
              <a:pPr/>
              <a:t>4</a:t>
            </a:fld>
            <a:endParaRPr lang="en-US"/>
          </a:p>
        </p:txBody>
      </p:sp>
      <p:sp>
        <p:nvSpPr>
          <p:cNvPr id="458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11D4E-607E-5244-B5F9-B2F2EA0F60C7}" type="slidenum">
              <a:rPr lang="en-US"/>
              <a:pPr/>
              <a:t>5</a:t>
            </a:fld>
            <a:endParaRPr lang="en-US"/>
          </a:p>
        </p:txBody>
      </p:sp>
      <p:sp>
        <p:nvSpPr>
          <p:cNvPr id="459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E43F2-B7B7-EA41-9E45-F398C9B999EA}" type="slidenum">
              <a:rPr lang="en-US"/>
              <a:pPr/>
              <a:t>6</a:t>
            </a:fld>
            <a:endParaRPr lang="en-US"/>
          </a:p>
        </p:txBody>
      </p:sp>
      <p:sp>
        <p:nvSpPr>
          <p:cNvPr id="460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B5361-1300-7346-9D8B-B5556A4D22C9}" type="slidenum">
              <a:rPr lang="en-US"/>
              <a:pPr/>
              <a:t>7</a:t>
            </a:fld>
            <a:endParaRPr lang="en-US"/>
          </a:p>
        </p:txBody>
      </p:sp>
      <p:sp>
        <p:nvSpPr>
          <p:cNvPr id="461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10D5E-826B-C244-A332-B19581B28E47}" type="slidenum">
              <a:rPr lang="en-US"/>
              <a:pPr/>
              <a:t>8</a:t>
            </a:fld>
            <a:endParaRPr lang="en-US"/>
          </a:p>
        </p:txBody>
      </p:sp>
      <p:sp>
        <p:nvSpPr>
          <p:cNvPr id="462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F81DD-24C8-AC49-9F69-E4D18E4B5595}" type="slidenum">
              <a:rPr lang="en-US"/>
              <a:pPr/>
              <a:t>9</a:t>
            </a:fld>
            <a:endParaRPr lang="en-US"/>
          </a:p>
        </p:txBody>
      </p:sp>
      <p:sp>
        <p:nvSpPr>
          <p:cNvPr id="463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/>
        </p:nvSpPr>
        <p:spPr bwMode="auto">
          <a:xfrm>
            <a:off x="533400" y="2209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400" b="1">
                <a:solidFill>
                  <a:schemeClr val="tx2"/>
                </a:solidFill>
                <a:latin typeface="Arial MT" pitchFamily="1" charset="0"/>
              </a:rPr>
              <a:t>Introduction to the</a:t>
            </a:r>
          </a:p>
          <a:p>
            <a:r>
              <a:rPr lang="en-US" sz="3400" b="1">
                <a:solidFill>
                  <a:schemeClr val="tx2"/>
                </a:solidFill>
                <a:latin typeface="Arial MT" pitchFamily="1" charset="0"/>
              </a:rPr>
              <a:t>Practice of Statistics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tx2"/>
                </a:solidFill>
                <a:latin typeface="Arial MT" pitchFamily="1" charset="0"/>
              </a:rPr>
              <a:t>Sixth Edition</a:t>
            </a:r>
            <a:endParaRPr lang="en-US" sz="4400">
              <a:solidFill>
                <a:schemeClr val="tx2"/>
              </a:solidFill>
              <a:latin typeface="Arial MT" pitchFamily="1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b="1">
                <a:latin typeface="Arial MT" pitchFamily="1" charset="0"/>
              </a:rPr>
              <a:t>Chapter 6:</a:t>
            </a:r>
          </a:p>
          <a:p>
            <a:pPr>
              <a:lnSpc>
                <a:spcPct val="120000"/>
              </a:lnSpc>
            </a:pPr>
            <a:r>
              <a:rPr lang="en-US" sz="2800">
                <a:latin typeface="Arial MT" pitchFamily="1" charset="0"/>
              </a:rPr>
              <a:t>Introduction to Inference</a:t>
            </a:r>
            <a:endParaRPr lang="en-US">
              <a:latin typeface="Arial MT" pitchFamily="1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 MT" pitchFamily="1" charset="0"/>
              </a:rPr>
              <a:t>Copyright © 2009 by W. H. Freeman and Company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 </a:t>
            </a:r>
            <a:endParaRPr lang="en-US" sz="1800">
              <a:latin typeface="Verdana" charset="0"/>
            </a:endParaRPr>
          </a:p>
          <a:p>
            <a:endParaRPr lang="en-US" sz="1600"/>
          </a:p>
        </p:txBody>
      </p:sp>
      <p:sp>
        <p:nvSpPr>
          <p:cNvPr id="102406" name="Rectangle 6"/>
          <p:cNvSpPr>
            <a:spLocks noGrp="1" noChangeArrowheads="1"/>
          </p:cNvSpPr>
          <p:nvPr/>
        </p:nvSpPr>
        <p:spPr bwMode="auto">
          <a:xfrm>
            <a:off x="304800" y="11430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b="1">
                <a:latin typeface="Arial MT" pitchFamily="1" charset="0"/>
              </a:rPr>
              <a:t>David S. Moore • George P. McCabe </a:t>
            </a:r>
          </a:p>
          <a:p>
            <a:r>
              <a:rPr lang="en-US" b="1">
                <a:solidFill>
                  <a:srgbClr val="000000"/>
                </a:solidFill>
                <a:latin typeface="Arial MT" pitchFamily="1" charset="0"/>
              </a:rPr>
              <a:t>Bruce A. Craig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258888" y="-21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48" name="Group 12"/>
          <p:cNvGrpSpPr>
            <a:grpSpLocks/>
          </p:cNvGrpSpPr>
          <p:nvPr/>
        </p:nvGrpSpPr>
        <p:grpSpPr bwMode="auto">
          <a:xfrm>
            <a:off x="311150" y="2079625"/>
            <a:ext cx="8521700" cy="2697163"/>
            <a:chOff x="0" y="1344"/>
            <a:chExt cx="5368" cy="1699"/>
          </a:xfrm>
        </p:grpSpPr>
        <p:sp>
          <p:nvSpPr>
            <p:cNvPr id="219143" name="Text Box 7"/>
            <p:cNvSpPr txBox="1">
              <a:spLocks noChangeArrowheads="1"/>
            </p:cNvSpPr>
            <p:nvPr/>
          </p:nvSpPr>
          <p:spPr bwMode="auto">
            <a:xfrm>
              <a:off x="0" y="2744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6.6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9147" name="Picture 11" descr="06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44"/>
              <a:ext cx="5368" cy="13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74" name="Group 14"/>
          <p:cNvGrpSpPr>
            <a:grpSpLocks/>
          </p:cNvGrpSpPr>
          <p:nvPr/>
        </p:nvGrpSpPr>
        <p:grpSpPr bwMode="auto">
          <a:xfrm>
            <a:off x="304800" y="1914525"/>
            <a:ext cx="8534400" cy="3027363"/>
            <a:chOff x="0" y="1344"/>
            <a:chExt cx="5376" cy="1907"/>
          </a:xfrm>
        </p:grpSpPr>
        <p:sp>
          <p:nvSpPr>
            <p:cNvPr id="220171" name="Text Box 11"/>
            <p:cNvSpPr txBox="1">
              <a:spLocks noChangeArrowheads="1"/>
            </p:cNvSpPr>
            <p:nvPr/>
          </p:nvSpPr>
          <p:spPr bwMode="auto">
            <a:xfrm>
              <a:off x="0" y="2952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364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20173" name="Picture 13" descr="ISP_Ch06_Bx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44"/>
              <a:ext cx="5376" cy="15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0" name="Text Box 10"/>
          <p:cNvSpPr txBox="1">
            <a:spLocks noChangeArrowheads="1"/>
          </p:cNvSpPr>
          <p:nvPr/>
        </p:nvSpPr>
        <p:spPr bwMode="auto">
          <a:xfrm>
            <a:off x="1454150" y="6170613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6.7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389133" name="Picture 13" descr="0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150" y="211138"/>
            <a:ext cx="6165850" cy="594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1301750" y="6181725"/>
            <a:ext cx="25511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6.8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391183" name="Picture 15" descr="0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0" y="201613"/>
            <a:ext cx="6470650" cy="596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04" name="Group 12"/>
          <p:cNvGrpSpPr>
            <a:grpSpLocks/>
          </p:cNvGrpSpPr>
          <p:nvPr/>
        </p:nvGrpSpPr>
        <p:grpSpPr bwMode="auto">
          <a:xfrm>
            <a:off x="304800" y="2073275"/>
            <a:ext cx="8534400" cy="2709863"/>
            <a:chOff x="0" y="1152"/>
            <a:chExt cx="5376" cy="1707"/>
          </a:xfrm>
        </p:grpSpPr>
        <p:sp>
          <p:nvSpPr>
            <p:cNvPr id="392195" name="Text Box 3"/>
            <p:cNvSpPr txBox="1">
              <a:spLocks noChangeArrowheads="1"/>
            </p:cNvSpPr>
            <p:nvPr/>
          </p:nvSpPr>
          <p:spPr bwMode="auto">
            <a:xfrm>
              <a:off x="0" y="2560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375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2203" name="Picture 11" descr="ISP_Ch06_Bx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52"/>
              <a:ext cx="5376" cy="13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29" name="Group 13"/>
          <p:cNvGrpSpPr>
            <a:grpSpLocks/>
          </p:cNvGrpSpPr>
          <p:nvPr/>
        </p:nvGrpSpPr>
        <p:grpSpPr bwMode="auto">
          <a:xfrm>
            <a:off x="304800" y="2065338"/>
            <a:ext cx="8534400" cy="2725737"/>
            <a:chOff x="0" y="1296"/>
            <a:chExt cx="5376" cy="1717"/>
          </a:xfrm>
        </p:grpSpPr>
        <p:sp>
          <p:nvSpPr>
            <p:cNvPr id="393226" name="Text Box 10"/>
            <p:cNvSpPr txBox="1">
              <a:spLocks noChangeArrowheads="1"/>
            </p:cNvSpPr>
            <p:nvPr/>
          </p:nvSpPr>
          <p:spPr bwMode="auto">
            <a:xfrm>
              <a:off x="0" y="2714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377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3228" name="Picture 12" descr="ISP_Ch06_Bx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96"/>
              <a:ext cx="5376" cy="13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8" name="Text Box 18"/>
          <p:cNvSpPr txBox="1">
            <a:spLocks noChangeArrowheads="1"/>
          </p:cNvSpPr>
          <p:nvPr/>
        </p:nvSpPr>
        <p:spPr bwMode="auto">
          <a:xfrm>
            <a:off x="322263" y="6086475"/>
            <a:ext cx="25511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6.9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394260" name="Picture 20" descr="06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163513"/>
            <a:ext cx="8440737" cy="590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276" name="Group 12"/>
          <p:cNvGrpSpPr>
            <a:grpSpLocks/>
          </p:cNvGrpSpPr>
          <p:nvPr/>
        </p:nvGrpSpPr>
        <p:grpSpPr bwMode="auto">
          <a:xfrm>
            <a:off x="304800" y="2339975"/>
            <a:ext cx="8534400" cy="2176463"/>
            <a:chOff x="0" y="1344"/>
            <a:chExt cx="5376" cy="1371"/>
          </a:xfrm>
        </p:grpSpPr>
        <p:sp>
          <p:nvSpPr>
            <p:cNvPr id="395271" name="Text Box 7"/>
            <p:cNvSpPr txBox="1">
              <a:spLocks noChangeArrowheads="1"/>
            </p:cNvSpPr>
            <p:nvPr/>
          </p:nvSpPr>
          <p:spPr bwMode="auto">
            <a:xfrm>
              <a:off x="0" y="2416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379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5275" name="Picture 11" descr="ISP_Ch06_Bx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44"/>
              <a:ext cx="5376" cy="102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303" name="Group 15"/>
          <p:cNvGrpSpPr>
            <a:grpSpLocks/>
          </p:cNvGrpSpPr>
          <p:nvPr/>
        </p:nvGrpSpPr>
        <p:grpSpPr bwMode="auto">
          <a:xfrm>
            <a:off x="350838" y="169863"/>
            <a:ext cx="8442325" cy="6429375"/>
            <a:chOff x="0" y="102"/>
            <a:chExt cx="5318" cy="4050"/>
          </a:xfrm>
        </p:grpSpPr>
        <p:sp>
          <p:nvSpPr>
            <p:cNvPr id="396300" name="Text Box 12"/>
            <p:cNvSpPr txBox="1">
              <a:spLocks noChangeArrowheads="1"/>
            </p:cNvSpPr>
            <p:nvPr/>
          </p:nvSpPr>
          <p:spPr bwMode="auto">
            <a:xfrm>
              <a:off x="0" y="3853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6.10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6302" name="Picture 14" descr="06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2"/>
              <a:ext cx="5318" cy="37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329" name="Group 17"/>
          <p:cNvGrpSpPr>
            <a:grpSpLocks/>
          </p:cNvGrpSpPr>
          <p:nvPr/>
        </p:nvGrpSpPr>
        <p:grpSpPr bwMode="auto">
          <a:xfrm>
            <a:off x="1219200" y="130175"/>
            <a:ext cx="6705600" cy="6597650"/>
            <a:chOff x="0" y="96"/>
            <a:chExt cx="4224" cy="4156"/>
          </a:xfrm>
        </p:grpSpPr>
        <p:sp>
          <p:nvSpPr>
            <p:cNvPr id="397326" name="Text Box 14"/>
            <p:cNvSpPr txBox="1">
              <a:spLocks noChangeArrowheads="1"/>
            </p:cNvSpPr>
            <p:nvPr/>
          </p:nvSpPr>
          <p:spPr bwMode="auto">
            <a:xfrm>
              <a:off x="0" y="3953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383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7328" name="Picture 16" descr="ISP_Ch06_Bx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4224" cy="3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04" name="Group 32"/>
          <p:cNvGrpSpPr>
            <a:grpSpLocks/>
          </p:cNvGrpSpPr>
          <p:nvPr/>
        </p:nvGrpSpPr>
        <p:grpSpPr bwMode="auto">
          <a:xfrm>
            <a:off x="1447800" y="150813"/>
            <a:ext cx="6248400" cy="6556375"/>
            <a:chOff x="1104" y="98"/>
            <a:chExt cx="3936" cy="4130"/>
          </a:xfrm>
        </p:grpSpPr>
        <p:sp>
          <p:nvSpPr>
            <p:cNvPr id="182297" name="Text Box 25"/>
            <p:cNvSpPr txBox="1">
              <a:spLocks noChangeArrowheads="1"/>
            </p:cNvSpPr>
            <p:nvPr/>
          </p:nvSpPr>
          <p:spPr bwMode="auto">
            <a:xfrm>
              <a:off x="1104" y="3929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Chapter 6 Opener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182303" name="Picture 31" descr="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98"/>
              <a:ext cx="3936" cy="37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463550" y="6094413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6.11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398350" name="Picture 14" descr="06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163513"/>
            <a:ext cx="8147050" cy="594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83" name="Text Box 15"/>
          <p:cNvSpPr txBox="1">
            <a:spLocks noChangeArrowheads="1"/>
          </p:cNvSpPr>
          <p:nvPr/>
        </p:nvSpPr>
        <p:spPr bwMode="auto">
          <a:xfrm>
            <a:off x="881063" y="6111875"/>
            <a:ext cx="25511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6.12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519185" name="Picture 17" descr="0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63513"/>
            <a:ext cx="7272337" cy="589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8" name="Text Box 6"/>
          <p:cNvSpPr txBox="1">
            <a:spLocks noChangeArrowheads="1"/>
          </p:cNvSpPr>
          <p:nvPr/>
        </p:nvSpPr>
        <p:spPr bwMode="auto">
          <a:xfrm>
            <a:off x="304800" y="4786313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6.13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520199" name="Picture 7" descr="0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323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22" name="Group 6"/>
          <p:cNvGrpSpPr>
            <a:grpSpLocks/>
          </p:cNvGrpSpPr>
          <p:nvPr/>
        </p:nvGrpSpPr>
        <p:grpSpPr bwMode="auto">
          <a:xfrm>
            <a:off x="304800" y="2209800"/>
            <a:ext cx="8534400" cy="2438400"/>
            <a:chOff x="0" y="1008"/>
            <a:chExt cx="5376" cy="1536"/>
          </a:xfrm>
        </p:grpSpPr>
        <p:sp>
          <p:nvSpPr>
            <p:cNvPr id="521219" name="Text Box 3"/>
            <p:cNvSpPr txBox="1">
              <a:spLocks noChangeArrowheads="1"/>
            </p:cNvSpPr>
            <p:nvPr/>
          </p:nvSpPr>
          <p:spPr bwMode="auto">
            <a:xfrm>
              <a:off x="0" y="2245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388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1221" name="Picture 5" descr="ISP_Ch06_Bx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08"/>
              <a:ext cx="5376" cy="11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46" name="Group 6"/>
          <p:cNvGrpSpPr>
            <a:grpSpLocks/>
          </p:cNvGrpSpPr>
          <p:nvPr/>
        </p:nvGrpSpPr>
        <p:grpSpPr bwMode="auto">
          <a:xfrm>
            <a:off x="307975" y="2352675"/>
            <a:ext cx="8526463" cy="2151063"/>
            <a:chOff x="0" y="1488"/>
            <a:chExt cx="5371" cy="1355"/>
          </a:xfrm>
        </p:grpSpPr>
        <p:sp>
          <p:nvSpPr>
            <p:cNvPr id="522243" name="Text Box 3"/>
            <p:cNvSpPr txBox="1">
              <a:spLocks noChangeArrowheads="1"/>
            </p:cNvSpPr>
            <p:nvPr/>
          </p:nvSpPr>
          <p:spPr bwMode="auto">
            <a:xfrm>
              <a:off x="0" y="2544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6.14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2245" name="Picture 5" descr="06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88"/>
              <a:ext cx="5371" cy="10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71" name="Group 7"/>
          <p:cNvGrpSpPr>
            <a:grpSpLocks/>
          </p:cNvGrpSpPr>
          <p:nvPr/>
        </p:nvGrpSpPr>
        <p:grpSpPr bwMode="auto">
          <a:xfrm>
            <a:off x="304800" y="2227263"/>
            <a:ext cx="8534400" cy="2401887"/>
            <a:chOff x="0" y="816"/>
            <a:chExt cx="5376" cy="1513"/>
          </a:xfrm>
        </p:grpSpPr>
        <p:sp>
          <p:nvSpPr>
            <p:cNvPr id="523267" name="Text Box 3"/>
            <p:cNvSpPr txBox="1">
              <a:spLocks noChangeArrowheads="1"/>
            </p:cNvSpPr>
            <p:nvPr/>
          </p:nvSpPr>
          <p:spPr bwMode="auto">
            <a:xfrm>
              <a:off x="0" y="2030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402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3270" name="Picture 6" descr="ISP_Ch06_Bx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16"/>
              <a:ext cx="5376" cy="11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294" name="Group 6"/>
          <p:cNvGrpSpPr>
            <a:grpSpLocks/>
          </p:cNvGrpSpPr>
          <p:nvPr/>
        </p:nvGrpSpPr>
        <p:grpSpPr bwMode="auto">
          <a:xfrm>
            <a:off x="1582738" y="163513"/>
            <a:ext cx="5978525" cy="6510337"/>
            <a:chOff x="0" y="102"/>
            <a:chExt cx="3766" cy="4101"/>
          </a:xfrm>
        </p:grpSpPr>
        <p:sp>
          <p:nvSpPr>
            <p:cNvPr id="524291" name="Text Box 3"/>
            <p:cNvSpPr txBox="1">
              <a:spLocks noChangeArrowheads="1"/>
            </p:cNvSpPr>
            <p:nvPr/>
          </p:nvSpPr>
          <p:spPr bwMode="auto">
            <a:xfrm>
              <a:off x="0" y="3904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6.15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4293" name="Picture 5" descr="06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"/>
              <a:ext cx="3766" cy="37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318" name="Group 6"/>
          <p:cNvGrpSpPr>
            <a:grpSpLocks/>
          </p:cNvGrpSpPr>
          <p:nvPr/>
        </p:nvGrpSpPr>
        <p:grpSpPr bwMode="auto">
          <a:xfrm>
            <a:off x="320675" y="415925"/>
            <a:ext cx="8523288" cy="6026150"/>
            <a:chOff x="0" y="103"/>
            <a:chExt cx="5369" cy="3796"/>
          </a:xfrm>
        </p:grpSpPr>
        <p:sp>
          <p:nvSpPr>
            <p:cNvPr id="525315" name="Text Box 3"/>
            <p:cNvSpPr txBox="1">
              <a:spLocks noChangeArrowheads="1"/>
            </p:cNvSpPr>
            <p:nvPr/>
          </p:nvSpPr>
          <p:spPr bwMode="auto">
            <a:xfrm>
              <a:off x="0" y="3600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6.16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5317" name="Picture 5" descr="06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3"/>
              <a:ext cx="5369" cy="34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42" name="Group 6"/>
          <p:cNvGrpSpPr>
            <a:grpSpLocks/>
          </p:cNvGrpSpPr>
          <p:nvPr/>
        </p:nvGrpSpPr>
        <p:grpSpPr bwMode="auto">
          <a:xfrm>
            <a:off x="304800" y="2347913"/>
            <a:ext cx="8534400" cy="2162175"/>
            <a:chOff x="0" y="1392"/>
            <a:chExt cx="5376" cy="1362"/>
          </a:xfrm>
        </p:grpSpPr>
        <p:sp>
          <p:nvSpPr>
            <p:cNvPr id="526339" name="Text Box 3"/>
            <p:cNvSpPr txBox="1">
              <a:spLocks noChangeArrowheads="1"/>
            </p:cNvSpPr>
            <p:nvPr/>
          </p:nvSpPr>
          <p:spPr bwMode="auto">
            <a:xfrm>
              <a:off x="0" y="2455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406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6341" name="Picture 5" descr="ISP_Ch06_Bx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92"/>
              <a:ext cx="5376" cy="10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366" name="Group 6"/>
          <p:cNvGrpSpPr>
            <a:grpSpLocks/>
          </p:cNvGrpSpPr>
          <p:nvPr/>
        </p:nvGrpSpPr>
        <p:grpSpPr bwMode="auto">
          <a:xfrm>
            <a:off x="311150" y="544513"/>
            <a:ext cx="8521700" cy="5768975"/>
            <a:chOff x="0" y="480"/>
            <a:chExt cx="5368" cy="3634"/>
          </a:xfrm>
        </p:grpSpPr>
        <p:sp>
          <p:nvSpPr>
            <p:cNvPr id="527363" name="Text Box 3"/>
            <p:cNvSpPr txBox="1">
              <a:spLocks noChangeArrowheads="1"/>
            </p:cNvSpPr>
            <p:nvPr/>
          </p:nvSpPr>
          <p:spPr bwMode="auto">
            <a:xfrm>
              <a:off x="0" y="3815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6.17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7365" name="Picture 5" descr="06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0"/>
              <a:ext cx="5368" cy="32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31" name="Group 15"/>
          <p:cNvGrpSpPr>
            <a:grpSpLocks/>
          </p:cNvGrpSpPr>
          <p:nvPr/>
        </p:nvGrpSpPr>
        <p:grpSpPr bwMode="auto">
          <a:xfrm>
            <a:off x="1409700" y="161925"/>
            <a:ext cx="6324600" cy="6532563"/>
            <a:chOff x="384" y="96"/>
            <a:chExt cx="3984" cy="4115"/>
          </a:xfrm>
        </p:grpSpPr>
        <p:sp>
          <p:nvSpPr>
            <p:cNvPr id="214019" name="Text Box 3"/>
            <p:cNvSpPr txBox="1">
              <a:spLocks noChangeArrowheads="1"/>
            </p:cNvSpPr>
            <p:nvPr/>
          </p:nvSpPr>
          <p:spPr bwMode="auto">
            <a:xfrm>
              <a:off x="384" y="391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4030" name="Picture 14" descr="06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96"/>
              <a:ext cx="3984" cy="37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390" name="Group 6"/>
          <p:cNvGrpSpPr>
            <a:grpSpLocks/>
          </p:cNvGrpSpPr>
          <p:nvPr/>
        </p:nvGrpSpPr>
        <p:grpSpPr bwMode="auto">
          <a:xfrm>
            <a:off x="320675" y="1036638"/>
            <a:ext cx="8523288" cy="4784725"/>
            <a:chOff x="0" y="672"/>
            <a:chExt cx="5369" cy="3014"/>
          </a:xfrm>
        </p:grpSpPr>
        <p:sp>
          <p:nvSpPr>
            <p:cNvPr id="528387" name="Text Box 3"/>
            <p:cNvSpPr txBox="1">
              <a:spLocks noChangeArrowheads="1"/>
            </p:cNvSpPr>
            <p:nvPr/>
          </p:nvSpPr>
          <p:spPr bwMode="auto">
            <a:xfrm>
              <a:off x="0" y="3387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6.18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8389" name="Picture 5" descr="06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369" cy="26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414" name="Group 6"/>
          <p:cNvGrpSpPr>
            <a:grpSpLocks/>
          </p:cNvGrpSpPr>
          <p:nvPr/>
        </p:nvGrpSpPr>
        <p:grpSpPr bwMode="auto">
          <a:xfrm>
            <a:off x="304800" y="2206625"/>
            <a:ext cx="8534400" cy="2444750"/>
            <a:chOff x="0" y="1344"/>
            <a:chExt cx="5376" cy="1540"/>
          </a:xfrm>
        </p:grpSpPr>
        <p:sp>
          <p:nvSpPr>
            <p:cNvPr id="529411" name="Text Box 3"/>
            <p:cNvSpPr txBox="1">
              <a:spLocks noChangeArrowheads="1"/>
            </p:cNvSpPr>
            <p:nvPr/>
          </p:nvSpPr>
          <p:spPr bwMode="auto">
            <a:xfrm>
              <a:off x="0" y="2585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408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9413" name="Picture 5" descr="ISP_Ch06_Bx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44"/>
              <a:ext cx="5376" cy="11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438" name="Group 6"/>
          <p:cNvGrpSpPr>
            <a:grpSpLocks/>
          </p:cNvGrpSpPr>
          <p:nvPr/>
        </p:nvGrpSpPr>
        <p:grpSpPr bwMode="auto">
          <a:xfrm>
            <a:off x="423863" y="157163"/>
            <a:ext cx="8294687" cy="6475412"/>
            <a:chOff x="0" y="103"/>
            <a:chExt cx="5225" cy="4079"/>
          </a:xfrm>
        </p:grpSpPr>
        <p:sp>
          <p:nvSpPr>
            <p:cNvPr id="530435" name="Text Box 3"/>
            <p:cNvSpPr txBox="1">
              <a:spLocks noChangeArrowheads="1"/>
            </p:cNvSpPr>
            <p:nvPr/>
          </p:nvSpPr>
          <p:spPr bwMode="auto">
            <a:xfrm>
              <a:off x="0" y="3883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6.19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0437" name="Picture 5" descr="06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3"/>
              <a:ext cx="5225" cy="37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463" name="Group 7"/>
          <p:cNvGrpSpPr>
            <a:grpSpLocks/>
          </p:cNvGrpSpPr>
          <p:nvPr/>
        </p:nvGrpSpPr>
        <p:grpSpPr bwMode="auto">
          <a:xfrm>
            <a:off x="304800" y="2351088"/>
            <a:ext cx="8534400" cy="2154237"/>
            <a:chOff x="0" y="1440"/>
            <a:chExt cx="5376" cy="1357"/>
          </a:xfrm>
        </p:grpSpPr>
        <p:sp>
          <p:nvSpPr>
            <p:cNvPr id="531459" name="Text Box 3"/>
            <p:cNvSpPr txBox="1">
              <a:spLocks noChangeArrowheads="1"/>
            </p:cNvSpPr>
            <p:nvPr/>
          </p:nvSpPr>
          <p:spPr bwMode="auto">
            <a:xfrm>
              <a:off x="0" y="2498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409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1462" name="Picture 6" descr="ISP_Ch06_Bx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0"/>
              <a:ext cx="5376" cy="10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2" name="Group 12"/>
          <p:cNvGrpSpPr>
            <a:grpSpLocks/>
          </p:cNvGrpSpPr>
          <p:nvPr/>
        </p:nvGrpSpPr>
        <p:grpSpPr bwMode="auto">
          <a:xfrm>
            <a:off x="469900" y="581025"/>
            <a:ext cx="8204200" cy="5694363"/>
            <a:chOff x="296" y="366"/>
            <a:chExt cx="5168" cy="3587"/>
          </a:xfrm>
        </p:grpSpPr>
        <p:sp>
          <p:nvSpPr>
            <p:cNvPr id="215043" name="Text Box 3"/>
            <p:cNvSpPr txBox="1">
              <a:spLocks noChangeArrowheads="1"/>
            </p:cNvSpPr>
            <p:nvPr/>
          </p:nvSpPr>
          <p:spPr bwMode="auto">
            <a:xfrm>
              <a:off x="296" y="3654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5049" name="Picture 9" descr="06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6" y="366"/>
              <a:ext cx="5168" cy="32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25" name="Group 33"/>
          <p:cNvGrpSpPr>
            <a:grpSpLocks/>
          </p:cNvGrpSpPr>
          <p:nvPr/>
        </p:nvGrpSpPr>
        <p:grpSpPr bwMode="auto">
          <a:xfrm>
            <a:off x="2074863" y="165100"/>
            <a:ext cx="4992687" cy="6570663"/>
            <a:chOff x="0" y="104"/>
            <a:chExt cx="3145" cy="4139"/>
          </a:xfrm>
        </p:grpSpPr>
        <p:sp>
          <p:nvSpPr>
            <p:cNvPr id="213020" name="Text Box 28"/>
            <p:cNvSpPr txBox="1">
              <a:spLocks noChangeArrowheads="1"/>
            </p:cNvSpPr>
            <p:nvPr/>
          </p:nvSpPr>
          <p:spPr bwMode="auto">
            <a:xfrm>
              <a:off x="0" y="3944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3024" name="Picture 32" descr="06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4"/>
              <a:ext cx="3145" cy="37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304800" y="4279900"/>
            <a:ext cx="23780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Definition, pg 359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456718" name="Picture 14" descr="ISP_Ch06_Bx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8534400" cy="190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80" name="Group 16"/>
          <p:cNvGrpSpPr>
            <a:grpSpLocks/>
          </p:cNvGrpSpPr>
          <p:nvPr/>
        </p:nvGrpSpPr>
        <p:grpSpPr bwMode="auto">
          <a:xfrm>
            <a:off x="323850" y="561975"/>
            <a:ext cx="8496300" cy="5732463"/>
            <a:chOff x="0" y="269"/>
            <a:chExt cx="5352" cy="3611"/>
          </a:xfrm>
        </p:grpSpPr>
        <p:sp>
          <p:nvSpPr>
            <p:cNvPr id="216069" name="Text Box 5"/>
            <p:cNvSpPr txBox="1">
              <a:spLocks noChangeArrowheads="1"/>
            </p:cNvSpPr>
            <p:nvPr/>
          </p:nvSpPr>
          <p:spPr bwMode="auto">
            <a:xfrm>
              <a:off x="0" y="3581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6078" name="Picture 14" descr="06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69"/>
              <a:ext cx="5352" cy="33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9" name="Group 11"/>
          <p:cNvGrpSpPr>
            <a:grpSpLocks/>
          </p:cNvGrpSpPr>
          <p:nvPr/>
        </p:nvGrpSpPr>
        <p:grpSpPr bwMode="auto">
          <a:xfrm>
            <a:off x="304800" y="889000"/>
            <a:ext cx="8534400" cy="5080000"/>
            <a:chOff x="0" y="480"/>
            <a:chExt cx="5376" cy="3200"/>
          </a:xfrm>
        </p:grpSpPr>
        <p:sp>
          <p:nvSpPr>
            <p:cNvPr id="217095" name="Text Box 7"/>
            <p:cNvSpPr txBox="1">
              <a:spLocks noChangeArrowheads="1"/>
            </p:cNvSpPr>
            <p:nvPr/>
          </p:nvSpPr>
          <p:spPr bwMode="auto">
            <a:xfrm>
              <a:off x="0" y="3381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361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7098" name="Picture 10" descr="ISP_Ch06_Bx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0"/>
              <a:ext cx="5376" cy="28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24" name="Group 12"/>
          <p:cNvGrpSpPr>
            <a:grpSpLocks/>
          </p:cNvGrpSpPr>
          <p:nvPr/>
        </p:nvGrpSpPr>
        <p:grpSpPr bwMode="auto">
          <a:xfrm>
            <a:off x="311150" y="2035175"/>
            <a:ext cx="8521700" cy="2786063"/>
            <a:chOff x="0" y="1200"/>
            <a:chExt cx="5368" cy="1755"/>
          </a:xfrm>
        </p:grpSpPr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0" y="2656"/>
              <a:ext cx="149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6.5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8123" name="Picture 11" descr="06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00"/>
              <a:ext cx="5368" cy="14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724</Words>
  <Application>Microsoft PowerPoint</Application>
  <PresentationFormat>On-screen Show (4:3)</PresentationFormat>
  <Paragraphs>125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Times</vt:lpstr>
      <vt:lpstr>Verdana</vt:lpstr>
      <vt:lpstr>Frutiger 67BoldCn</vt:lpstr>
      <vt:lpstr>BI Frutiger BoldItalic</vt:lpstr>
      <vt:lpstr>R Frutiger Roman</vt:lpstr>
      <vt:lpstr>Arial MT Bd</vt:lpstr>
      <vt:lpstr>Arial MT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the Practice of Statistics</dc:title>
  <dc:subject/>
  <dc:creator>Moore &amp; McCabe</dc:creator>
  <cp:keywords/>
  <dc:description/>
  <cp:lastModifiedBy>Engin Sungur</cp:lastModifiedBy>
  <cp:revision>233</cp:revision>
  <cp:lastPrinted>2008-04-01T17:06:07Z</cp:lastPrinted>
  <dcterms:created xsi:type="dcterms:W3CDTF">2008-08-26T18:19:21Z</dcterms:created>
  <dcterms:modified xsi:type="dcterms:W3CDTF">2008-08-26T18:19:54Z</dcterms:modified>
  <cp:category/>
</cp:coreProperties>
</file>