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9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notesSlides/notesSlide18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theme/themeOverride1.xml" ContentType="application/vnd.openxmlformats-officedocument.themeOverr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8" r:id="rId2"/>
    <p:sldId id="284" r:id="rId3"/>
    <p:sldId id="286" r:id="rId4"/>
    <p:sldId id="287" r:id="rId5"/>
    <p:sldId id="285" r:id="rId6"/>
    <p:sldId id="351" r:id="rId7"/>
    <p:sldId id="288" r:id="rId8"/>
    <p:sldId id="289" r:id="rId9"/>
    <p:sldId id="290" r:id="rId10"/>
    <p:sldId id="291" r:id="rId11"/>
    <p:sldId id="292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</p:sldIdLst>
  <p:sldSz cx="9144000" cy="6858000" type="screen4x3"/>
  <p:notesSz cx="7099300" cy="10234613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webPr allowPng="1" organizeInFolders="0" useLongFilenames="0" imgSz="1024x768" encoding="macintosh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5430" autoAdjust="0"/>
    <p:restoredTop sz="99200" autoAdjust="0"/>
  </p:normalViewPr>
  <p:slideViewPr>
    <p:cSldViewPr>
      <p:cViewPr>
        <p:scale>
          <a:sx n="100" d="100"/>
          <a:sy n="100" d="100"/>
        </p:scale>
        <p:origin x="-1536" y="-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6"/>
    </p:cViewPr>
  </p:sorterViewPr>
  <p:notesViewPr>
    <p:cSldViewPr>
      <p:cViewPr varScale="1">
        <p:scale>
          <a:sx n="89" d="100"/>
          <a:sy n="89" d="100"/>
        </p:scale>
        <p:origin x="-2712" y="-104"/>
      </p:cViewPr>
      <p:guideLst>
        <p:guide orient="horz" pos="3223"/>
        <p:guide pos="2236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presProps" Target="presProps.xml"/><Relationship Id="rId31" Type="http://schemas.openxmlformats.org/officeDocument/2006/relationships/slide" Target="slides/slide30.xml"/><Relationship Id="rId34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3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tableStyles" Target="tableStyle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38600" y="0"/>
            <a:ext cx="304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30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53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30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38600" y="9753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D15ABE-DFB6-B045-9366-4B3E6569BDF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endParaRPr lang="en-US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n-US"/>
          </a:p>
        </p:txBody>
      </p:sp>
      <p:sp>
        <p:nvSpPr>
          <p:cNvPr id="20992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9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9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endParaRPr lang="en-US"/>
          </a:p>
        </p:txBody>
      </p:sp>
      <p:sp>
        <p:nvSpPr>
          <p:cNvPr id="209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7758D95A-0896-134D-9108-6FF1A04270C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E6D3E3-5830-F249-9823-254DFAD49925}" type="slidenum">
              <a:rPr lang="en-US"/>
              <a:pPr/>
              <a:t>1</a:t>
            </a:fld>
            <a:endParaRPr lang="en-US"/>
          </a:p>
        </p:txBody>
      </p:sp>
      <p:sp>
        <p:nvSpPr>
          <p:cNvPr id="2109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DA13ED-1FD2-DC45-A2A2-6382D35C70C7}" type="slidenum">
              <a:rPr lang="en-US"/>
              <a:pPr/>
              <a:t>10</a:t>
            </a:fld>
            <a:endParaRPr lang="en-US"/>
          </a:p>
        </p:txBody>
      </p:sp>
      <p:sp>
        <p:nvSpPr>
          <p:cNvPr id="4648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47D9FE-3B67-2D45-8A07-117032476730}" type="slidenum">
              <a:rPr lang="en-US"/>
              <a:pPr/>
              <a:t>11</a:t>
            </a:fld>
            <a:endParaRPr lang="en-US"/>
          </a:p>
        </p:txBody>
      </p:sp>
      <p:sp>
        <p:nvSpPr>
          <p:cNvPr id="4659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E4F1EF-330C-0A45-9DD9-A9B1586072AB}" type="slidenum">
              <a:rPr lang="en-US"/>
              <a:pPr/>
              <a:t>12</a:t>
            </a:fld>
            <a:endParaRPr lang="en-US"/>
          </a:p>
        </p:txBody>
      </p:sp>
      <p:sp>
        <p:nvSpPr>
          <p:cNvPr id="3901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358126-A5BC-5143-847C-578A5CA397ED}" type="slidenum">
              <a:rPr lang="en-US"/>
              <a:pPr/>
              <a:t>13</a:t>
            </a:fld>
            <a:endParaRPr lang="en-US"/>
          </a:p>
        </p:txBody>
      </p:sp>
      <p:sp>
        <p:nvSpPr>
          <p:cNvPr id="4669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623683-0A6B-A348-AAB0-8C722485F928}" type="slidenum">
              <a:rPr lang="en-US"/>
              <a:pPr/>
              <a:t>14</a:t>
            </a:fld>
            <a:endParaRPr lang="en-US"/>
          </a:p>
        </p:txBody>
      </p:sp>
      <p:sp>
        <p:nvSpPr>
          <p:cNvPr id="4679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F43317-BC48-C649-9A59-BB8205CEEF27}" type="slidenum">
              <a:rPr lang="en-US"/>
              <a:pPr/>
              <a:t>15</a:t>
            </a:fld>
            <a:endParaRPr lang="en-US"/>
          </a:p>
        </p:txBody>
      </p:sp>
      <p:sp>
        <p:nvSpPr>
          <p:cNvPr id="4689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C3192A-6518-D74D-BB33-2E2196C4B617}" type="slidenum">
              <a:rPr lang="en-US"/>
              <a:pPr/>
              <a:t>16</a:t>
            </a:fld>
            <a:endParaRPr lang="en-US"/>
          </a:p>
        </p:txBody>
      </p:sp>
      <p:sp>
        <p:nvSpPr>
          <p:cNvPr id="4700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368971-1708-8F49-BB02-8CCECFB61EF1}" type="slidenum">
              <a:rPr lang="en-US"/>
              <a:pPr/>
              <a:t>17</a:t>
            </a:fld>
            <a:endParaRPr lang="en-US"/>
          </a:p>
        </p:txBody>
      </p:sp>
      <p:sp>
        <p:nvSpPr>
          <p:cNvPr id="4710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23B656-0533-DF41-8BD6-BBB1294ACCB8}" type="slidenum">
              <a:rPr lang="en-US"/>
              <a:pPr/>
              <a:t>18</a:t>
            </a:fld>
            <a:endParaRPr lang="en-US"/>
          </a:p>
        </p:txBody>
      </p:sp>
      <p:sp>
        <p:nvSpPr>
          <p:cNvPr id="4720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6B4A07-51BF-8D43-982A-8789ADB35130}" type="slidenum">
              <a:rPr lang="en-US"/>
              <a:pPr/>
              <a:t>19</a:t>
            </a:fld>
            <a:endParaRPr lang="en-US"/>
          </a:p>
        </p:txBody>
      </p:sp>
      <p:sp>
        <p:nvSpPr>
          <p:cNvPr id="4730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D905A9-A657-C947-8416-63D40BB840A7}" type="slidenum">
              <a:rPr lang="en-US"/>
              <a:pPr/>
              <a:t>2</a:t>
            </a:fld>
            <a:endParaRPr lang="en-US"/>
          </a:p>
        </p:txBody>
      </p:sp>
      <p:sp>
        <p:nvSpPr>
          <p:cNvPr id="2119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E1CC89-5A56-A048-BF73-93C0B94B42A2}" type="slidenum">
              <a:rPr lang="en-US"/>
              <a:pPr/>
              <a:t>20</a:t>
            </a:fld>
            <a:endParaRPr lang="en-US"/>
          </a:p>
        </p:txBody>
      </p:sp>
      <p:sp>
        <p:nvSpPr>
          <p:cNvPr id="4741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24A17F-FD92-1840-ADB0-10140600A2A2}" type="slidenum">
              <a:rPr lang="en-US"/>
              <a:pPr/>
              <a:t>3</a:t>
            </a:fld>
            <a:endParaRPr lang="en-US"/>
          </a:p>
        </p:txBody>
      </p:sp>
      <p:sp>
        <p:nvSpPr>
          <p:cNvPr id="4577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0C70E5-B989-A642-A3B6-FAB7550E4D0A}" type="slidenum">
              <a:rPr lang="en-US"/>
              <a:pPr/>
              <a:t>4</a:t>
            </a:fld>
            <a:endParaRPr lang="en-US"/>
          </a:p>
        </p:txBody>
      </p:sp>
      <p:sp>
        <p:nvSpPr>
          <p:cNvPr id="4587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EF1887-2A7E-AF46-B766-EB58825D40F0}" type="slidenum">
              <a:rPr lang="en-US"/>
              <a:pPr/>
              <a:t>5</a:t>
            </a:fld>
            <a:endParaRPr lang="en-US"/>
          </a:p>
        </p:txBody>
      </p:sp>
      <p:sp>
        <p:nvSpPr>
          <p:cNvPr id="4597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7A9742-21DA-3345-A3D4-9E97D86D10E4}" type="slidenum">
              <a:rPr lang="en-US"/>
              <a:pPr/>
              <a:t>6</a:t>
            </a:fld>
            <a:endParaRPr lang="en-US"/>
          </a:p>
        </p:txBody>
      </p:sp>
      <p:sp>
        <p:nvSpPr>
          <p:cNvPr id="4608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1090CD-A1B6-174A-AB37-3D39C1554E22}" type="slidenum">
              <a:rPr lang="en-US"/>
              <a:pPr/>
              <a:t>7</a:t>
            </a:fld>
            <a:endParaRPr lang="en-US"/>
          </a:p>
        </p:txBody>
      </p:sp>
      <p:sp>
        <p:nvSpPr>
          <p:cNvPr id="4618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BBD13C-5F90-2F4E-8005-7BFD7A2311CD}" type="slidenum">
              <a:rPr lang="en-US"/>
              <a:pPr/>
              <a:t>8</a:t>
            </a:fld>
            <a:endParaRPr lang="en-US"/>
          </a:p>
        </p:txBody>
      </p:sp>
      <p:sp>
        <p:nvSpPr>
          <p:cNvPr id="4628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09C1AA-B600-A949-80E4-157ECCEC627C}" type="slidenum">
              <a:rPr lang="en-US"/>
              <a:pPr/>
              <a:t>9</a:t>
            </a:fld>
            <a:endParaRPr lang="en-US"/>
          </a:p>
        </p:txBody>
      </p:sp>
      <p:sp>
        <p:nvSpPr>
          <p:cNvPr id="4638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/>
        </p:nvSpPr>
        <p:spPr bwMode="auto">
          <a:xfrm>
            <a:off x="533400" y="2209800"/>
            <a:ext cx="8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3400" b="1">
                <a:solidFill>
                  <a:schemeClr val="tx2"/>
                </a:solidFill>
                <a:latin typeface="Arial MT" pitchFamily="1" charset="0"/>
              </a:rPr>
              <a:t>Introduction to the</a:t>
            </a:r>
          </a:p>
          <a:p>
            <a:r>
              <a:rPr lang="en-US" sz="3400" b="1">
                <a:solidFill>
                  <a:schemeClr val="tx2"/>
                </a:solidFill>
                <a:latin typeface="Arial MT" pitchFamily="1" charset="0"/>
              </a:rPr>
              <a:t>Practice of Statistics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tx2"/>
                </a:solidFill>
                <a:latin typeface="Arial MT" pitchFamily="1" charset="0"/>
              </a:rPr>
              <a:t>Sixth Edition</a:t>
            </a:r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/>
        </p:nvSpPr>
        <p:spPr bwMode="auto">
          <a:xfrm>
            <a:off x="1371600" y="3962400"/>
            <a:ext cx="6400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en-US" sz="2800" b="1">
                <a:latin typeface="Arial MT" pitchFamily="1" charset="0"/>
              </a:rPr>
              <a:t>Chapter 5:</a:t>
            </a:r>
          </a:p>
          <a:p>
            <a:pPr>
              <a:lnSpc>
                <a:spcPct val="120000"/>
              </a:lnSpc>
            </a:pPr>
            <a:r>
              <a:rPr lang="en-US" sz="2800">
                <a:latin typeface="Arial MT" pitchFamily="1" charset="0"/>
              </a:rPr>
              <a:t>Sampling Distributions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3886200" y="6248400"/>
            <a:ext cx="502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b="1">
                <a:latin typeface="Arial MT" pitchFamily="1" charset="0"/>
              </a:rPr>
              <a:t>Copyright © 2009 by W. H. Freeman and Company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762000" y="144780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Verdana" charset="0"/>
              </a:rPr>
              <a:t> </a:t>
            </a:r>
            <a:endParaRPr lang="en-US" sz="1800">
              <a:latin typeface="Verdana" charset="0"/>
            </a:endParaRPr>
          </a:p>
          <a:p>
            <a:endParaRPr lang="en-US" sz="1600"/>
          </a:p>
        </p:txBody>
      </p:sp>
      <p:sp>
        <p:nvSpPr>
          <p:cNvPr id="102406" name="Rectangle 6"/>
          <p:cNvSpPr>
            <a:spLocks noGrp="1" noChangeArrowheads="1"/>
          </p:cNvSpPr>
          <p:nvPr/>
        </p:nvSpPr>
        <p:spPr bwMode="auto">
          <a:xfrm>
            <a:off x="304800" y="1143000"/>
            <a:ext cx="861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en-US" b="1">
                <a:latin typeface="Arial MT" pitchFamily="1" charset="0"/>
              </a:rPr>
              <a:t>David S. Moore • George P. McCabe </a:t>
            </a:r>
          </a:p>
          <a:p>
            <a:r>
              <a:rPr lang="en-US" b="1">
                <a:solidFill>
                  <a:srgbClr val="000000"/>
                </a:solidFill>
                <a:latin typeface="Arial MT" pitchFamily="1" charset="0"/>
              </a:rPr>
              <a:t>Bruce A. Craig</a:t>
            </a:r>
          </a:p>
        </p:txBody>
      </p:sp>
      <p:sp>
        <p:nvSpPr>
          <p:cNvPr id="102408" name="Rectangle 8"/>
          <p:cNvSpPr>
            <a:spLocks noChangeArrowheads="1"/>
          </p:cNvSpPr>
          <p:nvPr/>
        </p:nvSpPr>
        <p:spPr bwMode="auto">
          <a:xfrm>
            <a:off x="1258888" y="-219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149" name="Group 13"/>
          <p:cNvGrpSpPr>
            <a:grpSpLocks/>
          </p:cNvGrpSpPr>
          <p:nvPr/>
        </p:nvGrpSpPr>
        <p:grpSpPr bwMode="auto">
          <a:xfrm>
            <a:off x="304800" y="2027238"/>
            <a:ext cx="8534400" cy="2801937"/>
            <a:chOff x="192" y="1486"/>
            <a:chExt cx="5376" cy="1765"/>
          </a:xfrm>
        </p:grpSpPr>
        <p:pic>
          <p:nvPicPr>
            <p:cNvPr id="219147" name="Picture 11" descr="ISP_Ch05_Bx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486"/>
              <a:ext cx="5376" cy="1419"/>
            </a:xfrm>
            <a:prstGeom prst="rect">
              <a:avLst/>
            </a:prstGeom>
            <a:noFill/>
          </p:spPr>
        </p:pic>
        <p:sp>
          <p:nvSpPr>
            <p:cNvPr id="219148" name="Text Box 12"/>
            <p:cNvSpPr txBox="1">
              <a:spLocks noChangeArrowheads="1"/>
            </p:cNvSpPr>
            <p:nvPr/>
          </p:nvSpPr>
          <p:spPr bwMode="auto">
            <a:xfrm>
              <a:off x="192" y="295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320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74" name="Group 14"/>
          <p:cNvGrpSpPr>
            <a:grpSpLocks/>
          </p:cNvGrpSpPr>
          <p:nvPr/>
        </p:nvGrpSpPr>
        <p:grpSpPr bwMode="auto">
          <a:xfrm>
            <a:off x="304800" y="1573213"/>
            <a:ext cx="8534400" cy="3709987"/>
            <a:chOff x="192" y="1215"/>
            <a:chExt cx="5376" cy="2337"/>
          </a:xfrm>
        </p:grpSpPr>
        <p:sp>
          <p:nvSpPr>
            <p:cNvPr id="220171" name="Text Box 11"/>
            <p:cNvSpPr txBox="1">
              <a:spLocks noChangeArrowheads="1"/>
            </p:cNvSpPr>
            <p:nvPr/>
          </p:nvSpPr>
          <p:spPr bwMode="auto">
            <a:xfrm>
              <a:off x="192" y="3253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321–322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20173" name="Picture 13" descr="ISP_Ch05_Bx0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215"/>
              <a:ext cx="5376" cy="199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7" name="Group 17"/>
          <p:cNvGrpSpPr>
            <a:grpSpLocks/>
          </p:cNvGrpSpPr>
          <p:nvPr/>
        </p:nvGrpSpPr>
        <p:grpSpPr bwMode="auto">
          <a:xfrm>
            <a:off x="723900" y="122238"/>
            <a:ext cx="7696200" cy="6613525"/>
            <a:chOff x="0" y="75"/>
            <a:chExt cx="4848" cy="4166"/>
          </a:xfrm>
        </p:grpSpPr>
        <p:sp>
          <p:nvSpPr>
            <p:cNvPr id="389135" name="Text Box 15"/>
            <p:cNvSpPr txBox="1">
              <a:spLocks noChangeArrowheads="1"/>
            </p:cNvSpPr>
            <p:nvPr/>
          </p:nvSpPr>
          <p:spPr bwMode="auto">
            <a:xfrm>
              <a:off x="0" y="394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5.3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89136" name="Picture 16" descr="050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75"/>
              <a:ext cx="4848" cy="382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182" name="Group 14"/>
          <p:cNvGrpSpPr>
            <a:grpSpLocks/>
          </p:cNvGrpSpPr>
          <p:nvPr/>
        </p:nvGrpSpPr>
        <p:grpSpPr bwMode="auto">
          <a:xfrm>
            <a:off x="304800" y="933450"/>
            <a:ext cx="8534400" cy="4989513"/>
            <a:chOff x="192" y="192"/>
            <a:chExt cx="5376" cy="3143"/>
          </a:xfrm>
        </p:grpSpPr>
        <p:sp>
          <p:nvSpPr>
            <p:cNvPr id="391177" name="Text Box 9"/>
            <p:cNvSpPr txBox="1">
              <a:spLocks noChangeArrowheads="1"/>
            </p:cNvSpPr>
            <p:nvPr/>
          </p:nvSpPr>
          <p:spPr bwMode="auto">
            <a:xfrm>
              <a:off x="192" y="3036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323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1181" name="Picture 13" descr="ISP_Ch05_Bx0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92"/>
              <a:ext cx="5376" cy="280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203" name="Group 11"/>
          <p:cNvGrpSpPr>
            <a:grpSpLocks/>
          </p:cNvGrpSpPr>
          <p:nvPr/>
        </p:nvGrpSpPr>
        <p:grpSpPr bwMode="auto">
          <a:xfrm>
            <a:off x="304800" y="1616075"/>
            <a:ext cx="8534400" cy="3624263"/>
            <a:chOff x="192" y="1244"/>
            <a:chExt cx="5376" cy="2283"/>
          </a:xfrm>
        </p:grpSpPr>
        <p:sp>
          <p:nvSpPr>
            <p:cNvPr id="392195" name="Text Box 3"/>
            <p:cNvSpPr txBox="1">
              <a:spLocks noChangeArrowheads="1"/>
            </p:cNvSpPr>
            <p:nvPr/>
          </p:nvSpPr>
          <p:spPr bwMode="auto">
            <a:xfrm>
              <a:off x="192" y="3228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5.4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2202" name="Picture 10" descr="050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244"/>
              <a:ext cx="5376" cy="192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226" name="Group 10"/>
          <p:cNvGrpSpPr>
            <a:grpSpLocks/>
          </p:cNvGrpSpPr>
          <p:nvPr/>
        </p:nvGrpSpPr>
        <p:grpSpPr bwMode="auto">
          <a:xfrm>
            <a:off x="1066800" y="127000"/>
            <a:ext cx="7010400" cy="6604000"/>
            <a:chOff x="0" y="96"/>
            <a:chExt cx="4416" cy="4160"/>
          </a:xfrm>
        </p:grpSpPr>
        <p:sp>
          <p:nvSpPr>
            <p:cNvPr id="393219" name="Text Box 3"/>
            <p:cNvSpPr txBox="1">
              <a:spLocks noChangeArrowheads="1"/>
            </p:cNvSpPr>
            <p:nvPr/>
          </p:nvSpPr>
          <p:spPr bwMode="auto">
            <a:xfrm>
              <a:off x="0" y="3957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5.5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3225" name="Picture 9" descr="050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4416" cy="378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261" name="Group 21"/>
          <p:cNvGrpSpPr>
            <a:grpSpLocks/>
          </p:cNvGrpSpPr>
          <p:nvPr/>
        </p:nvGrpSpPr>
        <p:grpSpPr bwMode="auto">
          <a:xfrm>
            <a:off x="1257300" y="139700"/>
            <a:ext cx="6629400" cy="6578600"/>
            <a:chOff x="0" y="96"/>
            <a:chExt cx="4176" cy="4144"/>
          </a:xfrm>
        </p:grpSpPr>
        <p:sp>
          <p:nvSpPr>
            <p:cNvPr id="394258" name="Text Box 18"/>
            <p:cNvSpPr txBox="1">
              <a:spLocks noChangeArrowheads="1"/>
            </p:cNvSpPr>
            <p:nvPr/>
          </p:nvSpPr>
          <p:spPr bwMode="auto">
            <a:xfrm>
              <a:off x="0" y="3941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5.6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4260" name="Picture 20" descr="05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4176" cy="377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276" name="Group 12"/>
          <p:cNvGrpSpPr>
            <a:grpSpLocks/>
          </p:cNvGrpSpPr>
          <p:nvPr/>
        </p:nvGrpSpPr>
        <p:grpSpPr bwMode="auto">
          <a:xfrm>
            <a:off x="1219200" y="133350"/>
            <a:ext cx="6705600" cy="6589713"/>
            <a:chOff x="0" y="96"/>
            <a:chExt cx="4224" cy="4151"/>
          </a:xfrm>
        </p:grpSpPr>
        <p:sp>
          <p:nvSpPr>
            <p:cNvPr id="395271" name="Text Box 7"/>
            <p:cNvSpPr txBox="1">
              <a:spLocks noChangeArrowheads="1"/>
            </p:cNvSpPr>
            <p:nvPr/>
          </p:nvSpPr>
          <p:spPr bwMode="auto">
            <a:xfrm>
              <a:off x="0" y="3948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5.7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5275" name="Picture 11" descr="05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4224" cy="380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303" name="Group 15"/>
          <p:cNvGrpSpPr>
            <a:grpSpLocks/>
          </p:cNvGrpSpPr>
          <p:nvPr/>
        </p:nvGrpSpPr>
        <p:grpSpPr bwMode="auto">
          <a:xfrm>
            <a:off x="304800" y="1733550"/>
            <a:ext cx="8534400" cy="3390900"/>
            <a:chOff x="192" y="576"/>
            <a:chExt cx="5376" cy="2136"/>
          </a:xfrm>
        </p:grpSpPr>
        <p:sp>
          <p:nvSpPr>
            <p:cNvPr id="396300" name="Text Box 12"/>
            <p:cNvSpPr txBox="1">
              <a:spLocks noChangeArrowheads="1"/>
            </p:cNvSpPr>
            <p:nvPr/>
          </p:nvSpPr>
          <p:spPr bwMode="auto">
            <a:xfrm>
              <a:off x="192" y="2413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328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6302" name="Picture 14" descr="ISP_Ch05_Bx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576"/>
              <a:ext cx="5376" cy="179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332" name="Group 20"/>
          <p:cNvGrpSpPr>
            <a:grpSpLocks/>
          </p:cNvGrpSpPr>
          <p:nvPr/>
        </p:nvGrpSpPr>
        <p:grpSpPr bwMode="auto">
          <a:xfrm>
            <a:off x="304800" y="1809750"/>
            <a:ext cx="8534400" cy="3236913"/>
            <a:chOff x="192" y="480"/>
            <a:chExt cx="5376" cy="2039"/>
          </a:xfrm>
        </p:grpSpPr>
        <p:sp>
          <p:nvSpPr>
            <p:cNvPr id="397329" name="Text Box 17"/>
            <p:cNvSpPr txBox="1">
              <a:spLocks noChangeArrowheads="1"/>
            </p:cNvSpPr>
            <p:nvPr/>
          </p:nvSpPr>
          <p:spPr bwMode="auto">
            <a:xfrm>
              <a:off x="192" y="2220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329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7331" name="Picture 19" descr="ISP_Ch05_Bx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480"/>
              <a:ext cx="5376" cy="169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302" name="Group 30"/>
          <p:cNvGrpSpPr>
            <a:grpSpLocks/>
          </p:cNvGrpSpPr>
          <p:nvPr/>
        </p:nvGrpSpPr>
        <p:grpSpPr bwMode="auto">
          <a:xfrm>
            <a:off x="1143000" y="152400"/>
            <a:ext cx="6858000" cy="6551613"/>
            <a:chOff x="0" y="96"/>
            <a:chExt cx="4320" cy="4127"/>
          </a:xfrm>
        </p:grpSpPr>
        <p:sp>
          <p:nvSpPr>
            <p:cNvPr id="182297" name="Text Box 25"/>
            <p:cNvSpPr txBox="1">
              <a:spLocks noChangeArrowheads="1"/>
            </p:cNvSpPr>
            <p:nvPr/>
          </p:nvSpPr>
          <p:spPr bwMode="auto">
            <a:xfrm>
              <a:off x="0" y="392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Chapter 5 Opener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182301" name="Picture 29" descr="0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4320" cy="378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352" name="Group 16"/>
          <p:cNvGrpSpPr>
            <a:grpSpLocks/>
          </p:cNvGrpSpPr>
          <p:nvPr/>
        </p:nvGrpSpPr>
        <p:grpSpPr bwMode="auto">
          <a:xfrm>
            <a:off x="266700" y="1557338"/>
            <a:ext cx="8610600" cy="3741737"/>
            <a:chOff x="144" y="0"/>
            <a:chExt cx="5424" cy="2357"/>
          </a:xfrm>
        </p:grpSpPr>
        <p:sp>
          <p:nvSpPr>
            <p:cNvPr id="398348" name="Text Box 12"/>
            <p:cNvSpPr txBox="1">
              <a:spLocks noChangeArrowheads="1"/>
            </p:cNvSpPr>
            <p:nvPr/>
          </p:nvSpPr>
          <p:spPr bwMode="auto">
            <a:xfrm>
              <a:off x="240" y="2058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5.8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8350" name="Picture 14" descr="0508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6" y="0"/>
              <a:ext cx="2592" cy="2046"/>
            </a:xfrm>
            <a:prstGeom prst="rect">
              <a:avLst/>
            </a:prstGeom>
            <a:noFill/>
          </p:spPr>
        </p:pic>
        <p:pic>
          <p:nvPicPr>
            <p:cNvPr id="398351" name="Picture 15" descr="0508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" y="0"/>
              <a:ext cx="2592" cy="203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180" name="Group 12"/>
          <p:cNvGrpSpPr>
            <a:grpSpLocks/>
          </p:cNvGrpSpPr>
          <p:nvPr/>
        </p:nvGrpSpPr>
        <p:grpSpPr bwMode="auto">
          <a:xfrm>
            <a:off x="1066800" y="138113"/>
            <a:ext cx="7010400" cy="6580187"/>
            <a:chOff x="0" y="96"/>
            <a:chExt cx="4416" cy="4145"/>
          </a:xfrm>
        </p:grpSpPr>
        <p:sp>
          <p:nvSpPr>
            <p:cNvPr id="519176" name="Text Box 8"/>
            <p:cNvSpPr txBox="1">
              <a:spLocks noChangeArrowheads="1"/>
            </p:cNvSpPr>
            <p:nvPr/>
          </p:nvSpPr>
          <p:spPr bwMode="auto">
            <a:xfrm>
              <a:off x="0" y="394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5.9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19179" name="Picture 11" descr="050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96"/>
              <a:ext cx="4416" cy="382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198" name="Group 6"/>
          <p:cNvGrpSpPr>
            <a:grpSpLocks/>
          </p:cNvGrpSpPr>
          <p:nvPr/>
        </p:nvGrpSpPr>
        <p:grpSpPr bwMode="auto">
          <a:xfrm>
            <a:off x="304800" y="2274888"/>
            <a:ext cx="8534400" cy="2306637"/>
            <a:chOff x="192" y="1631"/>
            <a:chExt cx="5376" cy="1453"/>
          </a:xfrm>
        </p:grpSpPr>
        <p:sp>
          <p:nvSpPr>
            <p:cNvPr id="520195" name="Text Box 3"/>
            <p:cNvSpPr txBox="1">
              <a:spLocks noChangeArrowheads="1"/>
            </p:cNvSpPr>
            <p:nvPr/>
          </p:nvSpPr>
          <p:spPr bwMode="auto">
            <a:xfrm>
              <a:off x="192" y="2785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337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0197" name="Picture 5" descr="ISP_Ch05_Bx1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1631"/>
              <a:ext cx="5376" cy="111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223" name="Group 7"/>
          <p:cNvGrpSpPr>
            <a:grpSpLocks/>
          </p:cNvGrpSpPr>
          <p:nvPr/>
        </p:nvGrpSpPr>
        <p:grpSpPr bwMode="auto">
          <a:xfrm>
            <a:off x="304800" y="1781175"/>
            <a:ext cx="8534400" cy="3295650"/>
            <a:chOff x="192" y="960"/>
            <a:chExt cx="5376" cy="2076"/>
          </a:xfrm>
        </p:grpSpPr>
        <p:sp>
          <p:nvSpPr>
            <p:cNvPr id="521219" name="Text Box 3"/>
            <p:cNvSpPr txBox="1">
              <a:spLocks noChangeArrowheads="1"/>
            </p:cNvSpPr>
            <p:nvPr/>
          </p:nvSpPr>
          <p:spPr bwMode="auto">
            <a:xfrm>
              <a:off x="192" y="2737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338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1221" name="Picture 5" descr="ISP_Ch05_Bx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960"/>
              <a:ext cx="5376" cy="173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46" name="Group 6"/>
          <p:cNvGrpSpPr>
            <a:grpSpLocks/>
          </p:cNvGrpSpPr>
          <p:nvPr/>
        </p:nvGrpSpPr>
        <p:grpSpPr bwMode="auto">
          <a:xfrm>
            <a:off x="304800" y="2354263"/>
            <a:ext cx="8534400" cy="2147887"/>
            <a:chOff x="192" y="1677"/>
            <a:chExt cx="5376" cy="1353"/>
          </a:xfrm>
        </p:grpSpPr>
        <p:sp>
          <p:nvSpPr>
            <p:cNvPr id="522243" name="Text Box 3"/>
            <p:cNvSpPr txBox="1">
              <a:spLocks noChangeArrowheads="1"/>
            </p:cNvSpPr>
            <p:nvPr/>
          </p:nvSpPr>
          <p:spPr bwMode="auto">
            <a:xfrm>
              <a:off x="192" y="2731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339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2245" name="Picture 5" descr="ISP_Ch05_Bx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1677"/>
              <a:ext cx="5376" cy="101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270" name="Group 6"/>
          <p:cNvGrpSpPr>
            <a:grpSpLocks/>
          </p:cNvGrpSpPr>
          <p:nvPr/>
        </p:nvGrpSpPr>
        <p:grpSpPr bwMode="auto">
          <a:xfrm>
            <a:off x="304800" y="1814513"/>
            <a:ext cx="8534400" cy="3227387"/>
            <a:chOff x="192" y="1152"/>
            <a:chExt cx="5376" cy="2033"/>
          </a:xfrm>
        </p:grpSpPr>
        <p:sp>
          <p:nvSpPr>
            <p:cNvPr id="523267" name="Text Box 3"/>
            <p:cNvSpPr txBox="1">
              <a:spLocks noChangeArrowheads="1"/>
            </p:cNvSpPr>
            <p:nvPr/>
          </p:nvSpPr>
          <p:spPr bwMode="auto">
            <a:xfrm>
              <a:off x="192" y="2886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339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3269" name="Picture 5" descr="ISP_Ch05_Bx1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1152"/>
              <a:ext cx="5376" cy="169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297" name="Group 9"/>
          <p:cNvGrpSpPr>
            <a:grpSpLocks/>
          </p:cNvGrpSpPr>
          <p:nvPr/>
        </p:nvGrpSpPr>
        <p:grpSpPr bwMode="auto">
          <a:xfrm>
            <a:off x="762000" y="146050"/>
            <a:ext cx="7620000" cy="6565900"/>
            <a:chOff x="0" y="96"/>
            <a:chExt cx="4800" cy="4136"/>
          </a:xfrm>
        </p:grpSpPr>
        <p:sp>
          <p:nvSpPr>
            <p:cNvPr id="524294" name="Text Box 6"/>
            <p:cNvSpPr txBox="1">
              <a:spLocks noChangeArrowheads="1"/>
            </p:cNvSpPr>
            <p:nvPr/>
          </p:nvSpPr>
          <p:spPr bwMode="auto">
            <a:xfrm>
              <a:off x="0" y="3933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5.10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4296" name="Picture 8" descr="05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96"/>
              <a:ext cx="4800" cy="378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319" name="Group 7"/>
          <p:cNvGrpSpPr>
            <a:grpSpLocks/>
          </p:cNvGrpSpPr>
          <p:nvPr/>
        </p:nvGrpSpPr>
        <p:grpSpPr bwMode="auto">
          <a:xfrm>
            <a:off x="419100" y="146050"/>
            <a:ext cx="8305800" cy="6565900"/>
            <a:chOff x="0" y="96"/>
            <a:chExt cx="5232" cy="4136"/>
          </a:xfrm>
        </p:grpSpPr>
        <p:sp>
          <p:nvSpPr>
            <p:cNvPr id="525315" name="Text Box 3"/>
            <p:cNvSpPr txBox="1">
              <a:spLocks noChangeArrowheads="1"/>
            </p:cNvSpPr>
            <p:nvPr/>
          </p:nvSpPr>
          <p:spPr bwMode="auto">
            <a:xfrm>
              <a:off x="0" y="3933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5.11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5317" name="Picture 5" descr="05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96"/>
              <a:ext cx="5232" cy="380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342" name="Group 6"/>
          <p:cNvGrpSpPr>
            <a:grpSpLocks/>
          </p:cNvGrpSpPr>
          <p:nvPr/>
        </p:nvGrpSpPr>
        <p:grpSpPr bwMode="auto">
          <a:xfrm>
            <a:off x="304800" y="1538288"/>
            <a:ext cx="8534400" cy="3781425"/>
            <a:chOff x="0" y="1194"/>
            <a:chExt cx="5376" cy="2382"/>
          </a:xfrm>
        </p:grpSpPr>
        <p:sp>
          <p:nvSpPr>
            <p:cNvPr id="526339" name="Text Box 3"/>
            <p:cNvSpPr txBox="1">
              <a:spLocks noChangeArrowheads="1"/>
            </p:cNvSpPr>
            <p:nvPr/>
          </p:nvSpPr>
          <p:spPr bwMode="auto">
            <a:xfrm>
              <a:off x="0" y="3277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5.12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6341" name="Picture 5" descr="051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194"/>
              <a:ext cx="5376" cy="203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366" name="Group 6"/>
          <p:cNvGrpSpPr>
            <a:grpSpLocks/>
          </p:cNvGrpSpPr>
          <p:nvPr/>
        </p:nvGrpSpPr>
        <p:grpSpPr bwMode="auto">
          <a:xfrm>
            <a:off x="300038" y="495300"/>
            <a:ext cx="8543925" cy="5865813"/>
            <a:chOff x="-6" y="336"/>
            <a:chExt cx="5382" cy="3695"/>
          </a:xfrm>
        </p:grpSpPr>
        <p:sp>
          <p:nvSpPr>
            <p:cNvPr id="527363" name="Text Box 3"/>
            <p:cNvSpPr txBox="1">
              <a:spLocks noChangeArrowheads="1"/>
            </p:cNvSpPr>
            <p:nvPr/>
          </p:nvSpPr>
          <p:spPr bwMode="auto">
            <a:xfrm>
              <a:off x="-6" y="373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5.13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7365" name="Picture 5" descr="05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36"/>
              <a:ext cx="5376" cy="334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31" name="Group 15"/>
          <p:cNvGrpSpPr>
            <a:grpSpLocks/>
          </p:cNvGrpSpPr>
          <p:nvPr/>
        </p:nvGrpSpPr>
        <p:grpSpPr bwMode="auto">
          <a:xfrm>
            <a:off x="304800" y="2230438"/>
            <a:ext cx="8534400" cy="2395537"/>
            <a:chOff x="192" y="1405"/>
            <a:chExt cx="5376" cy="1509"/>
          </a:xfrm>
        </p:grpSpPr>
        <p:sp>
          <p:nvSpPr>
            <p:cNvPr id="214019" name="Text Box 3"/>
            <p:cNvSpPr txBox="1">
              <a:spLocks noChangeArrowheads="1"/>
            </p:cNvSpPr>
            <p:nvPr/>
          </p:nvSpPr>
          <p:spPr bwMode="auto">
            <a:xfrm>
              <a:off x="192" y="2615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312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4029" name="Picture 13" descr="ISP_Ch05_Bx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405"/>
              <a:ext cx="5376" cy="116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391" name="Group 7"/>
          <p:cNvGrpSpPr>
            <a:grpSpLocks/>
          </p:cNvGrpSpPr>
          <p:nvPr/>
        </p:nvGrpSpPr>
        <p:grpSpPr bwMode="auto">
          <a:xfrm>
            <a:off x="1724025" y="146050"/>
            <a:ext cx="5695950" cy="6565900"/>
            <a:chOff x="1086" y="92"/>
            <a:chExt cx="3588" cy="4136"/>
          </a:xfrm>
        </p:grpSpPr>
        <p:sp>
          <p:nvSpPr>
            <p:cNvPr id="528387" name="Text Box 3"/>
            <p:cNvSpPr txBox="1">
              <a:spLocks noChangeArrowheads="1"/>
            </p:cNvSpPr>
            <p:nvPr/>
          </p:nvSpPr>
          <p:spPr bwMode="auto">
            <a:xfrm>
              <a:off x="1086" y="3929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5.14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8389" name="Picture 5" descr="05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86" y="92"/>
              <a:ext cx="3588" cy="379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0" name="Group 10"/>
          <p:cNvGrpSpPr>
            <a:grpSpLocks/>
          </p:cNvGrpSpPr>
          <p:nvPr/>
        </p:nvGrpSpPr>
        <p:grpSpPr bwMode="auto">
          <a:xfrm>
            <a:off x="304800" y="2071688"/>
            <a:ext cx="8534400" cy="2714625"/>
            <a:chOff x="192" y="886"/>
            <a:chExt cx="5376" cy="1710"/>
          </a:xfrm>
        </p:grpSpPr>
        <p:sp>
          <p:nvSpPr>
            <p:cNvPr id="215043" name="Text Box 3"/>
            <p:cNvSpPr txBox="1">
              <a:spLocks noChangeArrowheads="1"/>
            </p:cNvSpPr>
            <p:nvPr/>
          </p:nvSpPr>
          <p:spPr bwMode="auto">
            <a:xfrm>
              <a:off x="192" y="2297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312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5049" name="Picture 9" descr="ISP_Ch05_Bx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886"/>
              <a:ext cx="5376" cy="137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28" name="Group 36"/>
          <p:cNvGrpSpPr>
            <a:grpSpLocks/>
          </p:cNvGrpSpPr>
          <p:nvPr/>
        </p:nvGrpSpPr>
        <p:grpSpPr bwMode="auto">
          <a:xfrm>
            <a:off x="304800" y="1711325"/>
            <a:ext cx="8534400" cy="3435350"/>
            <a:chOff x="192" y="956"/>
            <a:chExt cx="5376" cy="2164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92" y="2821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314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3027" name="Picture 35" descr="ISP_Ch05_Bx0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956"/>
              <a:ext cx="5376" cy="182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718" name="Group 14"/>
          <p:cNvGrpSpPr>
            <a:grpSpLocks/>
          </p:cNvGrpSpPr>
          <p:nvPr/>
        </p:nvGrpSpPr>
        <p:grpSpPr bwMode="auto">
          <a:xfrm>
            <a:off x="304800" y="1928813"/>
            <a:ext cx="8534400" cy="3000375"/>
            <a:chOff x="192" y="1230"/>
            <a:chExt cx="5376" cy="1890"/>
          </a:xfrm>
        </p:grpSpPr>
        <p:sp>
          <p:nvSpPr>
            <p:cNvPr id="456715" name="Text Box 11"/>
            <p:cNvSpPr txBox="1">
              <a:spLocks noChangeArrowheads="1"/>
            </p:cNvSpPr>
            <p:nvPr/>
          </p:nvSpPr>
          <p:spPr bwMode="auto">
            <a:xfrm>
              <a:off x="192" y="2821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314–315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56717" name="Picture 13" descr="ISP_Ch05_Bx0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230"/>
              <a:ext cx="5376" cy="154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81" name="Group 17"/>
          <p:cNvGrpSpPr>
            <a:grpSpLocks/>
          </p:cNvGrpSpPr>
          <p:nvPr/>
        </p:nvGrpSpPr>
        <p:grpSpPr bwMode="auto">
          <a:xfrm>
            <a:off x="304800" y="1566863"/>
            <a:ext cx="8534400" cy="3724275"/>
            <a:chOff x="192" y="987"/>
            <a:chExt cx="5376" cy="2346"/>
          </a:xfrm>
        </p:grpSpPr>
        <p:sp>
          <p:nvSpPr>
            <p:cNvPr id="216069" name="Text Box 5"/>
            <p:cNvSpPr txBox="1">
              <a:spLocks noChangeArrowheads="1"/>
            </p:cNvSpPr>
            <p:nvPr/>
          </p:nvSpPr>
          <p:spPr bwMode="auto">
            <a:xfrm>
              <a:off x="192" y="30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316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6079" name="Picture 15" descr="ISP_Ch05_Bx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987"/>
              <a:ext cx="5376" cy="200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100" name="Group 12"/>
          <p:cNvGrpSpPr>
            <a:grpSpLocks/>
          </p:cNvGrpSpPr>
          <p:nvPr/>
        </p:nvGrpSpPr>
        <p:grpSpPr bwMode="auto">
          <a:xfrm>
            <a:off x="1614488" y="138113"/>
            <a:ext cx="5913437" cy="6581775"/>
            <a:chOff x="1017" y="84"/>
            <a:chExt cx="3725" cy="4146"/>
          </a:xfrm>
        </p:grpSpPr>
        <p:sp>
          <p:nvSpPr>
            <p:cNvPr id="217095" name="Text Box 7"/>
            <p:cNvSpPr txBox="1">
              <a:spLocks noChangeArrowheads="1"/>
            </p:cNvSpPr>
            <p:nvPr/>
          </p:nvSpPr>
          <p:spPr bwMode="auto">
            <a:xfrm>
              <a:off x="1017" y="3931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5.1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7098" name="Picture 10" descr="05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17" y="84"/>
              <a:ext cx="3725" cy="379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125" name="Group 13"/>
          <p:cNvGrpSpPr>
            <a:grpSpLocks/>
          </p:cNvGrpSpPr>
          <p:nvPr/>
        </p:nvGrpSpPr>
        <p:grpSpPr bwMode="auto">
          <a:xfrm>
            <a:off x="838200" y="138113"/>
            <a:ext cx="7467600" cy="6580187"/>
            <a:chOff x="0" y="96"/>
            <a:chExt cx="4704" cy="4145"/>
          </a:xfrm>
        </p:grpSpPr>
        <p:pic>
          <p:nvPicPr>
            <p:cNvPr id="218123" name="Picture 11" descr="05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4704" cy="3801"/>
            </a:xfrm>
            <a:prstGeom prst="rect">
              <a:avLst/>
            </a:prstGeom>
            <a:noFill/>
          </p:spPr>
        </p:pic>
        <p:sp>
          <p:nvSpPr>
            <p:cNvPr id="218124" name="Text Box 12"/>
            <p:cNvSpPr txBox="1">
              <a:spLocks noChangeArrowheads="1"/>
            </p:cNvSpPr>
            <p:nvPr/>
          </p:nvSpPr>
          <p:spPr bwMode="auto">
            <a:xfrm>
              <a:off x="0" y="394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5.2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EDEBE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EECDB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820</TotalTime>
  <Words>671</Words>
  <Application>Microsoft PowerPoint</Application>
  <PresentationFormat>On-screen Show (4:3)</PresentationFormat>
  <Paragraphs>116</Paragraphs>
  <Slides>30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Times</vt:lpstr>
      <vt:lpstr>Verdana</vt:lpstr>
      <vt:lpstr>Frutiger 67BoldCn</vt:lpstr>
      <vt:lpstr>BI Frutiger BoldItalic</vt:lpstr>
      <vt:lpstr>R Frutiger Roman</vt:lpstr>
      <vt:lpstr>Arial MT Bd</vt:lpstr>
      <vt:lpstr>Arial MT</vt:lpstr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Manager>Sumanas, Inc.</Manager>
  <Company>W. H. Freeman &amp; Company</Company>
  <LinksUpToDate>false</LinksUpToDate>
  <SharedDoc>false</SharedDoc>
  <HyperlinkBase/>
  <HyperlinksChanged>false</HyperlinksChanged>
  <AppVersion>12.0258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Introduction to the Practice of Statistics</dc:title>
  <dc:subject/>
  <dc:creator>Moore &amp; McCabe</dc:creator>
  <cp:keywords/>
  <dc:description/>
  <cp:lastModifiedBy>Engin Sungur</cp:lastModifiedBy>
  <cp:revision>243</cp:revision>
  <cp:lastPrinted>2008-04-01T17:05:21Z</cp:lastPrinted>
  <dcterms:created xsi:type="dcterms:W3CDTF">2008-08-26T18:18:05Z</dcterms:created>
  <dcterms:modified xsi:type="dcterms:W3CDTF">2008-08-26T18:19:12Z</dcterms:modified>
  <cp:category/>
</cp:coreProperties>
</file>