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8" r:id="rId2"/>
    <p:sldId id="284" r:id="rId3"/>
    <p:sldId id="286" r:id="rId4"/>
    <p:sldId id="287" r:id="rId5"/>
    <p:sldId id="285" r:id="rId6"/>
    <p:sldId id="351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5430" autoAdjust="0"/>
    <p:restoredTop sz="99200" autoAdjust="0"/>
  </p:normalViewPr>
  <p:slideViewPr>
    <p:cSldViewPr>
      <p:cViewPr varScale="1">
        <p:scale>
          <a:sx n="120" d="100"/>
          <a:sy n="120" d="100"/>
        </p:scale>
        <p:origin x="-9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2099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16D730F0-F257-2D41-A7A1-ABC68C8D80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0AE2F-77EC-E545-9313-6F6022DE4CF1}" type="slidenum">
              <a:rPr lang="en-US"/>
              <a:pPr/>
              <a:t>1</a:t>
            </a:fld>
            <a:endParaRPr lang="en-U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86D20-5AC2-3E4E-8F55-79D29ADE0348}" type="slidenum">
              <a:rPr lang="en-US"/>
              <a:pPr/>
              <a:t>10</a:t>
            </a:fld>
            <a:endParaRPr lang="en-US"/>
          </a:p>
        </p:txBody>
      </p:sp>
      <p:sp>
        <p:nvSpPr>
          <p:cNvPr id="464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03415-AEBA-9E49-ADA5-68524D563E88}" type="slidenum">
              <a:rPr lang="en-US"/>
              <a:pPr/>
              <a:t>11</a:t>
            </a:fld>
            <a:endParaRPr lang="en-US"/>
          </a:p>
        </p:txBody>
      </p:sp>
      <p:sp>
        <p:nvSpPr>
          <p:cNvPr id="465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9B583-CFED-0849-8374-B7C0F0B6560B}" type="slidenum">
              <a:rPr lang="en-US"/>
              <a:pPr/>
              <a:t>12</a:t>
            </a:fld>
            <a:endParaRPr lang="en-US"/>
          </a:p>
        </p:txBody>
      </p:sp>
      <p:sp>
        <p:nvSpPr>
          <p:cNvPr id="390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9098A-83A3-D944-B2BD-618CC7C9215E}" type="slidenum">
              <a:rPr lang="en-US"/>
              <a:pPr/>
              <a:t>13</a:t>
            </a:fld>
            <a:endParaRPr lang="en-US"/>
          </a:p>
        </p:txBody>
      </p:sp>
      <p:sp>
        <p:nvSpPr>
          <p:cNvPr id="466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D2EFE-88DB-4943-AC84-6340678C3BA5}" type="slidenum">
              <a:rPr lang="en-US"/>
              <a:pPr/>
              <a:t>14</a:t>
            </a:fld>
            <a:endParaRPr lang="en-US"/>
          </a:p>
        </p:txBody>
      </p:sp>
      <p:sp>
        <p:nvSpPr>
          <p:cNvPr id="467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46C7E-625B-124B-8683-66F1B63F1D8E}" type="slidenum">
              <a:rPr lang="en-US"/>
              <a:pPr/>
              <a:t>15</a:t>
            </a:fld>
            <a:endParaRPr lang="en-US"/>
          </a:p>
        </p:txBody>
      </p:sp>
      <p:sp>
        <p:nvSpPr>
          <p:cNvPr id="468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67253-4290-EF47-897D-4DCE2A518818}" type="slidenum">
              <a:rPr lang="en-US"/>
              <a:pPr/>
              <a:t>16</a:t>
            </a:fld>
            <a:endParaRPr lang="en-US"/>
          </a:p>
        </p:txBody>
      </p:sp>
      <p:sp>
        <p:nvSpPr>
          <p:cNvPr id="470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0897D-04DC-7840-8901-4B6A26730C60}" type="slidenum">
              <a:rPr lang="en-US"/>
              <a:pPr/>
              <a:t>17</a:t>
            </a:fld>
            <a:endParaRPr lang="en-US"/>
          </a:p>
        </p:txBody>
      </p:sp>
      <p:sp>
        <p:nvSpPr>
          <p:cNvPr id="471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D78DE-1A9E-3440-BC0C-598DDBB1C01D}" type="slidenum">
              <a:rPr lang="en-US"/>
              <a:pPr/>
              <a:t>18</a:t>
            </a:fld>
            <a:endParaRPr lang="en-US"/>
          </a:p>
        </p:txBody>
      </p:sp>
      <p:sp>
        <p:nvSpPr>
          <p:cNvPr id="4720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B0D0D-76B2-564C-B604-651A7F90E3B0}" type="slidenum">
              <a:rPr lang="en-US"/>
              <a:pPr/>
              <a:t>19</a:t>
            </a:fld>
            <a:endParaRPr lang="en-US"/>
          </a:p>
        </p:txBody>
      </p:sp>
      <p:sp>
        <p:nvSpPr>
          <p:cNvPr id="473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B79E2-237D-B24C-B3DA-8087D3A7AC63}" type="slidenum">
              <a:rPr lang="en-US"/>
              <a:pPr/>
              <a:t>2</a:t>
            </a:fld>
            <a:endParaRPr lang="en-US"/>
          </a:p>
        </p:txBody>
      </p:sp>
      <p:sp>
        <p:nvSpPr>
          <p:cNvPr id="211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CF3B1-6F38-AB4E-94E5-FB1DEFD8862E}" type="slidenum">
              <a:rPr lang="en-US"/>
              <a:pPr/>
              <a:t>20</a:t>
            </a:fld>
            <a:endParaRPr lang="en-US"/>
          </a:p>
        </p:txBody>
      </p:sp>
      <p:sp>
        <p:nvSpPr>
          <p:cNvPr id="474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0BEA6-42C5-8342-A5D2-60FF303E978E}" type="slidenum">
              <a:rPr lang="en-US"/>
              <a:pPr/>
              <a:t>3</a:t>
            </a:fld>
            <a:endParaRPr lang="en-US"/>
          </a:p>
        </p:txBody>
      </p:sp>
      <p:sp>
        <p:nvSpPr>
          <p:cNvPr id="457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2B845-043A-DC4D-87EE-52C17B20971C}" type="slidenum">
              <a:rPr lang="en-US"/>
              <a:pPr/>
              <a:t>4</a:t>
            </a:fld>
            <a:endParaRPr lang="en-US"/>
          </a:p>
        </p:txBody>
      </p:sp>
      <p:sp>
        <p:nvSpPr>
          <p:cNvPr id="458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D5326-F6D7-024A-AE9F-25D3B186F894}" type="slidenum">
              <a:rPr lang="en-US"/>
              <a:pPr/>
              <a:t>5</a:t>
            </a:fld>
            <a:endParaRPr lang="en-US"/>
          </a:p>
        </p:txBody>
      </p:sp>
      <p:sp>
        <p:nvSpPr>
          <p:cNvPr id="459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3BB6D-3A71-184C-8CC8-EA148A82A372}" type="slidenum">
              <a:rPr lang="en-US"/>
              <a:pPr/>
              <a:t>6</a:t>
            </a:fld>
            <a:endParaRPr lang="en-US"/>
          </a:p>
        </p:txBody>
      </p:sp>
      <p:sp>
        <p:nvSpPr>
          <p:cNvPr id="460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915C3-FA5D-644E-809B-6A014401BB30}" type="slidenum">
              <a:rPr lang="en-US"/>
              <a:pPr/>
              <a:t>7</a:t>
            </a:fld>
            <a:endParaRPr lang="en-US"/>
          </a:p>
        </p:txBody>
      </p:sp>
      <p:sp>
        <p:nvSpPr>
          <p:cNvPr id="461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C5B51-3CFE-DA4E-912B-1FBDDBFA0D0D}" type="slidenum">
              <a:rPr lang="en-US"/>
              <a:pPr/>
              <a:t>8</a:t>
            </a:fld>
            <a:endParaRPr lang="en-US"/>
          </a:p>
        </p:txBody>
      </p:sp>
      <p:sp>
        <p:nvSpPr>
          <p:cNvPr id="462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0F23C-1904-104A-95E2-6638EC8E5FC0}" type="slidenum">
              <a:rPr lang="en-US"/>
              <a:pPr/>
              <a:t>9</a:t>
            </a:fld>
            <a:endParaRPr lang="en-US"/>
          </a:p>
        </p:txBody>
      </p:sp>
      <p:sp>
        <p:nvSpPr>
          <p:cNvPr id="463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/>
        </p:nvSpPr>
        <p:spPr bwMode="auto">
          <a:xfrm>
            <a:off x="533400" y="2209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400" b="1">
                <a:solidFill>
                  <a:schemeClr val="tx2"/>
                </a:solidFill>
                <a:latin typeface="Arial MT" pitchFamily="1" charset="0"/>
              </a:rPr>
              <a:t>Introduction to the</a:t>
            </a:r>
          </a:p>
          <a:p>
            <a:r>
              <a:rPr lang="en-US" sz="3400" b="1">
                <a:solidFill>
                  <a:schemeClr val="tx2"/>
                </a:solidFill>
                <a:latin typeface="Arial MT" pitchFamily="1" charset="0"/>
              </a:rPr>
              <a:t>Practice of Statistics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tx2"/>
                </a:solidFill>
                <a:latin typeface="Arial MT" pitchFamily="1" charset="0"/>
              </a:rPr>
              <a:t>Sixth Edition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b="1">
                <a:latin typeface="Arial MT" pitchFamily="1" charset="0"/>
              </a:rPr>
              <a:t>Chapter 3:</a:t>
            </a:r>
          </a:p>
          <a:p>
            <a:pPr>
              <a:lnSpc>
                <a:spcPct val="120000"/>
              </a:lnSpc>
            </a:pPr>
            <a:r>
              <a:rPr lang="en-US" sz="2800">
                <a:latin typeface="Arial MT" pitchFamily="1" charset="0"/>
              </a:rPr>
              <a:t>Producing Data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 MT" pitchFamily="1" charset="0"/>
              </a:rPr>
              <a:t>Copyright © 2009 by W. H. Freeman and Company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charset="0"/>
              </a:rPr>
              <a:t> </a:t>
            </a:r>
            <a:endParaRPr lang="en-US" sz="1800">
              <a:latin typeface="Verdana" charset="0"/>
            </a:endParaRPr>
          </a:p>
          <a:p>
            <a:endParaRPr lang="en-US" sz="1600"/>
          </a:p>
        </p:txBody>
      </p:sp>
      <p:sp>
        <p:nvSpPr>
          <p:cNvPr id="102406" name="Rectangle 6"/>
          <p:cNvSpPr>
            <a:spLocks noGrp="1" noChangeArrowheads="1"/>
          </p:cNvSpPr>
          <p:nvPr/>
        </p:nvSpPr>
        <p:spPr bwMode="auto">
          <a:xfrm>
            <a:off x="304800" y="11430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b="1">
                <a:latin typeface="Arial MT" pitchFamily="1" charset="0"/>
              </a:rPr>
              <a:t>David S. Moore • George P. McCabe </a:t>
            </a:r>
          </a:p>
          <a:p>
            <a:r>
              <a:rPr lang="en-US" b="1">
                <a:solidFill>
                  <a:srgbClr val="000000"/>
                </a:solidFill>
                <a:latin typeface="Arial MT" pitchFamily="1" charset="0"/>
              </a:rPr>
              <a:t>Bruce A. Craig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258888" y="-21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46" name="Group 10"/>
          <p:cNvGrpSpPr>
            <a:grpSpLocks/>
          </p:cNvGrpSpPr>
          <p:nvPr/>
        </p:nvGrpSpPr>
        <p:grpSpPr bwMode="auto">
          <a:xfrm>
            <a:off x="304800" y="1812925"/>
            <a:ext cx="8534400" cy="3230563"/>
            <a:chOff x="192" y="1144"/>
            <a:chExt cx="5376" cy="2035"/>
          </a:xfrm>
        </p:grpSpPr>
        <p:sp>
          <p:nvSpPr>
            <p:cNvPr id="219143" name="Text Box 7"/>
            <p:cNvSpPr txBox="1">
              <a:spLocks noChangeArrowheads="1"/>
            </p:cNvSpPr>
            <p:nvPr/>
          </p:nvSpPr>
          <p:spPr bwMode="auto">
            <a:xfrm>
              <a:off x="192" y="288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9145" name="Picture 9" descr="03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144"/>
              <a:ext cx="5376" cy="17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72" name="Group 12"/>
          <p:cNvGrpSpPr>
            <a:grpSpLocks/>
          </p:cNvGrpSpPr>
          <p:nvPr/>
        </p:nvGrpSpPr>
        <p:grpSpPr bwMode="auto">
          <a:xfrm>
            <a:off x="304800" y="1196975"/>
            <a:ext cx="8534400" cy="4464050"/>
            <a:chOff x="192" y="847"/>
            <a:chExt cx="5376" cy="2812"/>
          </a:xfrm>
        </p:grpSpPr>
        <p:pic>
          <p:nvPicPr>
            <p:cNvPr id="220168" name="Picture 8" descr="ISP_Ch03_Bx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847"/>
              <a:ext cx="5376" cy="2454"/>
            </a:xfrm>
            <a:prstGeom prst="rect">
              <a:avLst/>
            </a:prstGeom>
            <a:noFill/>
          </p:spPr>
        </p:pic>
        <p:sp>
          <p:nvSpPr>
            <p:cNvPr id="220171" name="Text Box 11"/>
            <p:cNvSpPr txBox="1">
              <a:spLocks noChangeArrowheads="1"/>
            </p:cNvSpPr>
            <p:nvPr/>
          </p:nvSpPr>
          <p:spPr bwMode="auto">
            <a:xfrm>
              <a:off x="192" y="336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183–184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1" name="Group 11"/>
          <p:cNvGrpSpPr>
            <a:grpSpLocks/>
          </p:cNvGrpSpPr>
          <p:nvPr/>
        </p:nvGrpSpPr>
        <p:grpSpPr bwMode="auto">
          <a:xfrm>
            <a:off x="304800" y="2343150"/>
            <a:ext cx="8534400" cy="2171700"/>
            <a:chOff x="192" y="1443"/>
            <a:chExt cx="5376" cy="1368"/>
          </a:xfrm>
        </p:grpSpPr>
        <p:pic>
          <p:nvPicPr>
            <p:cNvPr id="389129" name="Picture 9" descr="ISP_Ch03_Bx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3"/>
              <a:ext cx="5376" cy="1016"/>
            </a:xfrm>
            <a:prstGeom prst="rect">
              <a:avLst/>
            </a:prstGeom>
            <a:noFill/>
          </p:spPr>
        </p:pic>
        <p:sp>
          <p:nvSpPr>
            <p:cNvPr id="389130" name="Text Box 10"/>
            <p:cNvSpPr txBox="1">
              <a:spLocks noChangeArrowheads="1"/>
            </p:cNvSpPr>
            <p:nvPr/>
          </p:nvSpPr>
          <p:spPr bwMode="auto">
            <a:xfrm>
              <a:off x="192" y="251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184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79" name="Group 11"/>
          <p:cNvGrpSpPr>
            <a:grpSpLocks/>
          </p:cNvGrpSpPr>
          <p:nvPr/>
        </p:nvGrpSpPr>
        <p:grpSpPr bwMode="auto">
          <a:xfrm>
            <a:off x="304800" y="1616075"/>
            <a:ext cx="8534400" cy="3624263"/>
            <a:chOff x="192" y="769"/>
            <a:chExt cx="5376" cy="2283"/>
          </a:xfrm>
        </p:grpSpPr>
        <p:sp>
          <p:nvSpPr>
            <p:cNvPr id="391177" name="Text Box 9"/>
            <p:cNvSpPr txBox="1">
              <a:spLocks noChangeArrowheads="1"/>
            </p:cNvSpPr>
            <p:nvPr/>
          </p:nvSpPr>
          <p:spPr bwMode="auto">
            <a:xfrm>
              <a:off x="192" y="2753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184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1178" name="Picture 10" descr="ISP_Ch03_Bx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769"/>
              <a:ext cx="5376" cy="1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10" name="Group 18"/>
          <p:cNvGrpSpPr>
            <a:grpSpLocks/>
          </p:cNvGrpSpPr>
          <p:nvPr/>
        </p:nvGrpSpPr>
        <p:grpSpPr bwMode="auto">
          <a:xfrm>
            <a:off x="304800" y="1247775"/>
            <a:ext cx="8534400" cy="4360863"/>
            <a:chOff x="0" y="1501"/>
            <a:chExt cx="5376" cy="2747"/>
          </a:xfrm>
        </p:grpSpPr>
        <p:sp>
          <p:nvSpPr>
            <p:cNvPr id="392195" name="Text Box 3"/>
            <p:cNvSpPr txBox="1">
              <a:spLocks noChangeArrowheads="1"/>
            </p:cNvSpPr>
            <p:nvPr/>
          </p:nvSpPr>
          <p:spPr bwMode="auto">
            <a:xfrm>
              <a:off x="0" y="3949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2209" name="Picture 17" descr="03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01"/>
              <a:ext cx="5376" cy="2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24" name="Group 8"/>
          <p:cNvGrpSpPr>
            <a:grpSpLocks/>
          </p:cNvGrpSpPr>
          <p:nvPr/>
        </p:nvGrpSpPr>
        <p:grpSpPr bwMode="auto">
          <a:xfrm>
            <a:off x="952500" y="100013"/>
            <a:ext cx="7239000" cy="6656387"/>
            <a:chOff x="0" y="80"/>
            <a:chExt cx="4560" cy="4193"/>
          </a:xfrm>
        </p:grpSpPr>
        <p:sp>
          <p:nvSpPr>
            <p:cNvPr id="393219" name="Text Box 3"/>
            <p:cNvSpPr txBox="1">
              <a:spLocks noChangeArrowheads="1"/>
            </p:cNvSpPr>
            <p:nvPr/>
          </p:nvSpPr>
          <p:spPr bwMode="auto">
            <a:xfrm>
              <a:off x="0" y="397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3222" name="Picture 6" descr="03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0"/>
              <a:ext cx="4560" cy="38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56" name="Group 16"/>
          <p:cNvGrpSpPr>
            <a:grpSpLocks/>
          </p:cNvGrpSpPr>
          <p:nvPr/>
        </p:nvGrpSpPr>
        <p:grpSpPr bwMode="auto">
          <a:xfrm>
            <a:off x="304800" y="2057400"/>
            <a:ext cx="8534400" cy="2741613"/>
            <a:chOff x="192" y="1365"/>
            <a:chExt cx="5376" cy="1727"/>
          </a:xfrm>
        </p:grpSpPr>
        <p:sp>
          <p:nvSpPr>
            <p:cNvPr id="394254" name="Text Box 14"/>
            <p:cNvSpPr txBox="1">
              <a:spLocks noChangeArrowheads="1"/>
            </p:cNvSpPr>
            <p:nvPr/>
          </p:nvSpPr>
          <p:spPr bwMode="auto">
            <a:xfrm>
              <a:off x="192" y="2793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190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4255" name="Picture 15" descr="ISP_Ch03_Bx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365"/>
              <a:ext cx="5376" cy="13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274" name="Group 10"/>
          <p:cNvGrpSpPr>
            <a:grpSpLocks/>
          </p:cNvGrpSpPr>
          <p:nvPr/>
        </p:nvGrpSpPr>
        <p:grpSpPr bwMode="auto">
          <a:xfrm>
            <a:off x="304800" y="519113"/>
            <a:ext cx="8534400" cy="5819775"/>
            <a:chOff x="0" y="110"/>
            <a:chExt cx="5376" cy="3666"/>
          </a:xfrm>
        </p:grpSpPr>
        <p:sp>
          <p:nvSpPr>
            <p:cNvPr id="395271" name="Text Box 7"/>
            <p:cNvSpPr txBox="1">
              <a:spLocks noChangeArrowheads="1"/>
            </p:cNvSpPr>
            <p:nvPr/>
          </p:nvSpPr>
          <p:spPr bwMode="auto">
            <a:xfrm>
              <a:off x="0" y="3477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3.6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5273" name="Picture 9" descr="03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0"/>
              <a:ext cx="5376" cy="33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1143000" y="6256338"/>
            <a:ext cx="2551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3.7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396297" name="Picture 9" descr="03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7000"/>
            <a:ext cx="6858000" cy="607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328" name="Group 16"/>
          <p:cNvGrpSpPr>
            <a:grpSpLocks/>
          </p:cNvGrpSpPr>
          <p:nvPr/>
        </p:nvGrpSpPr>
        <p:grpSpPr bwMode="auto">
          <a:xfrm>
            <a:off x="304800" y="1990725"/>
            <a:ext cx="8534400" cy="2874963"/>
            <a:chOff x="192" y="1466"/>
            <a:chExt cx="5376" cy="1811"/>
          </a:xfrm>
        </p:grpSpPr>
        <p:sp>
          <p:nvSpPr>
            <p:cNvPr id="397320" name="Text Box 8"/>
            <p:cNvSpPr txBox="1">
              <a:spLocks noChangeArrowheads="1"/>
            </p:cNvSpPr>
            <p:nvPr/>
          </p:nvSpPr>
          <p:spPr bwMode="auto">
            <a:xfrm>
              <a:off x="192" y="297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198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7327" name="Picture 15" descr="ISP_Ch03_Bx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66"/>
              <a:ext cx="5376" cy="14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04" name="Group 32"/>
          <p:cNvGrpSpPr>
            <a:grpSpLocks/>
          </p:cNvGrpSpPr>
          <p:nvPr/>
        </p:nvGrpSpPr>
        <p:grpSpPr bwMode="auto">
          <a:xfrm>
            <a:off x="304800" y="593725"/>
            <a:ext cx="8542338" cy="5668963"/>
            <a:chOff x="192" y="96"/>
            <a:chExt cx="5381" cy="3571"/>
          </a:xfrm>
        </p:grpSpPr>
        <p:sp>
          <p:nvSpPr>
            <p:cNvPr id="182297" name="Text Box 25"/>
            <p:cNvSpPr txBox="1">
              <a:spLocks noChangeArrowheads="1"/>
            </p:cNvSpPr>
            <p:nvPr/>
          </p:nvSpPr>
          <p:spPr bwMode="auto">
            <a:xfrm>
              <a:off x="192" y="336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Chapter 3 Opener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182303" name="Picture 31" descr="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96"/>
              <a:ext cx="5381" cy="32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46" name="Group 10"/>
          <p:cNvGrpSpPr>
            <a:grpSpLocks/>
          </p:cNvGrpSpPr>
          <p:nvPr/>
        </p:nvGrpSpPr>
        <p:grpSpPr bwMode="auto">
          <a:xfrm>
            <a:off x="304800" y="2057400"/>
            <a:ext cx="8534400" cy="2743200"/>
            <a:chOff x="192" y="1557"/>
            <a:chExt cx="5376" cy="1728"/>
          </a:xfrm>
        </p:grpSpPr>
        <p:sp>
          <p:nvSpPr>
            <p:cNvPr id="398343" name="Text Box 7"/>
            <p:cNvSpPr txBox="1">
              <a:spLocks noChangeArrowheads="1"/>
            </p:cNvSpPr>
            <p:nvPr/>
          </p:nvSpPr>
          <p:spPr bwMode="auto">
            <a:xfrm>
              <a:off x="192" y="298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200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8345" name="Picture 9" descr="ISP_Ch03_Bx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557"/>
              <a:ext cx="5376" cy="13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174" name="Group 6"/>
          <p:cNvGrpSpPr>
            <a:grpSpLocks/>
          </p:cNvGrpSpPr>
          <p:nvPr/>
        </p:nvGrpSpPr>
        <p:grpSpPr bwMode="auto">
          <a:xfrm>
            <a:off x="304800" y="2208213"/>
            <a:ext cx="8534400" cy="2441575"/>
            <a:chOff x="192" y="1739"/>
            <a:chExt cx="5376" cy="1538"/>
          </a:xfrm>
        </p:grpSpPr>
        <p:sp>
          <p:nvSpPr>
            <p:cNvPr id="519171" name="Text Box 3"/>
            <p:cNvSpPr txBox="1">
              <a:spLocks noChangeArrowheads="1"/>
            </p:cNvSpPr>
            <p:nvPr/>
          </p:nvSpPr>
          <p:spPr bwMode="auto">
            <a:xfrm>
              <a:off x="192" y="297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200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19173" name="Picture 5" descr="ISP_Ch03_Bx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739"/>
              <a:ext cx="5376" cy="11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199" name="Group 7"/>
          <p:cNvGrpSpPr>
            <a:grpSpLocks/>
          </p:cNvGrpSpPr>
          <p:nvPr/>
        </p:nvGrpSpPr>
        <p:grpSpPr bwMode="auto">
          <a:xfrm>
            <a:off x="304800" y="1704975"/>
            <a:ext cx="8534400" cy="3446463"/>
            <a:chOff x="0" y="1296"/>
            <a:chExt cx="5376" cy="2171"/>
          </a:xfrm>
        </p:grpSpPr>
        <p:sp>
          <p:nvSpPr>
            <p:cNvPr id="520197" name="Text Box 5"/>
            <p:cNvSpPr txBox="1">
              <a:spLocks noChangeArrowheads="1"/>
            </p:cNvSpPr>
            <p:nvPr/>
          </p:nvSpPr>
          <p:spPr bwMode="auto">
            <a:xfrm>
              <a:off x="0" y="316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0198" name="Picture 6" descr="03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96"/>
              <a:ext cx="5376" cy="18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23" name="Group 7"/>
          <p:cNvGrpSpPr>
            <a:grpSpLocks/>
          </p:cNvGrpSpPr>
          <p:nvPr/>
        </p:nvGrpSpPr>
        <p:grpSpPr bwMode="auto">
          <a:xfrm>
            <a:off x="304800" y="2197100"/>
            <a:ext cx="8534400" cy="2462213"/>
            <a:chOff x="192" y="1956"/>
            <a:chExt cx="5376" cy="1551"/>
          </a:xfrm>
        </p:grpSpPr>
        <p:pic>
          <p:nvPicPr>
            <p:cNvPr id="521219" name="Picture 3" descr="ISP_Ch03_Bx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956"/>
              <a:ext cx="5376" cy="1194"/>
            </a:xfrm>
            <a:prstGeom prst="rect">
              <a:avLst/>
            </a:prstGeom>
            <a:noFill/>
          </p:spPr>
        </p:pic>
        <p:sp>
          <p:nvSpPr>
            <p:cNvPr id="521221" name="Text Box 5"/>
            <p:cNvSpPr txBox="1">
              <a:spLocks noChangeArrowheads="1"/>
            </p:cNvSpPr>
            <p:nvPr/>
          </p:nvSpPr>
          <p:spPr bwMode="auto">
            <a:xfrm>
              <a:off x="192" y="320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46" name="Group 6"/>
          <p:cNvGrpSpPr>
            <a:grpSpLocks/>
          </p:cNvGrpSpPr>
          <p:nvPr/>
        </p:nvGrpSpPr>
        <p:grpSpPr bwMode="auto">
          <a:xfrm>
            <a:off x="304800" y="2176463"/>
            <a:ext cx="8534400" cy="2505075"/>
            <a:chOff x="192" y="1742"/>
            <a:chExt cx="5376" cy="1578"/>
          </a:xfrm>
        </p:grpSpPr>
        <p:sp>
          <p:nvSpPr>
            <p:cNvPr id="522243" name="Text Box 3"/>
            <p:cNvSpPr txBox="1">
              <a:spLocks noChangeArrowheads="1"/>
            </p:cNvSpPr>
            <p:nvPr/>
          </p:nvSpPr>
          <p:spPr bwMode="auto">
            <a:xfrm>
              <a:off x="192" y="302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2245" name="Picture 5" descr="ISP_Ch03_Bx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742"/>
              <a:ext cx="5376" cy="12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70" name="Group 6"/>
          <p:cNvGrpSpPr>
            <a:grpSpLocks/>
          </p:cNvGrpSpPr>
          <p:nvPr/>
        </p:nvGrpSpPr>
        <p:grpSpPr bwMode="auto">
          <a:xfrm>
            <a:off x="304800" y="2000250"/>
            <a:ext cx="8534400" cy="2857500"/>
            <a:chOff x="192" y="1419"/>
            <a:chExt cx="5376" cy="1800"/>
          </a:xfrm>
        </p:grpSpPr>
        <p:sp>
          <p:nvSpPr>
            <p:cNvPr id="523267" name="Text Box 3"/>
            <p:cNvSpPr txBox="1">
              <a:spLocks noChangeArrowheads="1"/>
            </p:cNvSpPr>
            <p:nvPr/>
          </p:nvSpPr>
          <p:spPr bwMode="auto">
            <a:xfrm>
              <a:off x="192" y="292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3269" name="Picture 5" descr="ISP_Ch03_Bx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419"/>
              <a:ext cx="5376" cy="14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293" name="Group 5"/>
          <p:cNvGrpSpPr>
            <a:grpSpLocks/>
          </p:cNvGrpSpPr>
          <p:nvPr/>
        </p:nvGrpSpPr>
        <p:grpSpPr bwMode="auto">
          <a:xfrm>
            <a:off x="495300" y="152400"/>
            <a:ext cx="8153400" cy="6553200"/>
            <a:chOff x="0" y="104"/>
            <a:chExt cx="5136" cy="4128"/>
          </a:xfrm>
        </p:grpSpPr>
        <p:pic>
          <p:nvPicPr>
            <p:cNvPr id="524290" name="Picture 2" descr="03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4"/>
              <a:ext cx="5136" cy="3775"/>
            </a:xfrm>
            <a:prstGeom prst="rect">
              <a:avLst/>
            </a:prstGeom>
            <a:noFill/>
          </p:spPr>
        </p:pic>
        <p:sp>
          <p:nvSpPr>
            <p:cNvPr id="524291" name="Text Box 3"/>
            <p:cNvSpPr txBox="1">
              <a:spLocks noChangeArrowheads="1"/>
            </p:cNvSpPr>
            <p:nvPr/>
          </p:nvSpPr>
          <p:spPr bwMode="auto">
            <a:xfrm>
              <a:off x="0" y="3933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3.9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ext Box 2"/>
          <p:cNvSpPr txBox="1">
            <a:spLocks noChangeArrowheads="1"/>
          </p:cNvSpPr>
          <p:nvPr/>
        </p:nvSpPr>
        <p:spPr bwMode="auto">
          <a:xfrm>
            <a:off x="539750" y="6264275"/>
            <a:ext cx="25511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3.10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525315" name="Picture 3" descr="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575"/>
            <a:ext cx="8064500" cy="602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44" name="Group 8"/>
          <p:cNvGrpSpPr>
            <a:grpSpLocks/>
          </p:cNvGrpSpPr>
          <p:nvPr/>
        </p:nvGrpSpPr>
        <p:grpSpPr bwMode="auto">
          <a:xfrm>
            <a:off x="304800" y="1825625"/>
            <a:ext cx="8534400" cy="3206750"/>
            <a:chOff x="192" y="901"/>
            <a:chExt cx="5376" cy="2020"/>
          </a:xfrm>
        </p:grpSpPr>
        <p:sp>
          <p:nvSpPr>
            <p:cNvPr id="526339" name="Text Box 3"/>
            <p:cNvSpPr txBox="1">
              <a:spLocks noChangeArrowheads="1"/>
            </p:cNvSpPr>
            <p:nvPr/>
          </p:nvSpPr>
          <p:spPr bwMode="auto">
            <a:xfrm>
              <a:off x="192" y="262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6343" name="Picture 7" descr="ISP_Ch03_Bx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901"/>
              <a:ext cx="5376" cy="16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364" name="Group 4"/>
          <p:cNvGrpSpPr>
            <a:grpSpLocks/>
          </p:cNvGrpSpPr>
          <p:nvPr/>
        </p:nvGrpSpPr>
        <p:grpSpPr bwMode="auto">
          <a:xfrm>
            <a:off x="304800" y="1673225"/>
            <a:ext cx="8534400" cy="3509963"/>
            <a:chOff x="0" y="1008"/>
            <a:chExt cx="5376" cy="2211"/>
          </a:xfrm>
        </p:grpSpPr>
        <p:sp>
          <p:nvSpPr>
            <p:cNvPr id="527362" name="Text Box 2"/>
            <p:cNvSpPr txBox="1">
              <a:spLocks noChangeArrowheads="1"/>
            </p:cNvSpPr>
            <p:nvPr/>
          </p:nvSpPr>
          <p:spPr bwMode="auto">
            <a:xfrm>
              <a:off x="0" y="292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7363" name="Picture 3" descr="03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08"/>
              <a:ext cx="5376" cy="18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304800" y="4176713"/>
            <a:ext cx="2551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Definition, pg 172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214025" name="Picture 9" descr="ISP_Ch03_Bx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6625"/>
            <a:ext cx="853440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390" name="Group 6"/>
          <p:cNvGrpSpPr>
            <a:grpSpLocks/>
          </p:cNvGrpSpPr>
          <p:nvPr/>
        </p:nvGrpSpPr>
        <p:grpSpPr bwMode="auto">
          <a:xfrm>
            <a:off x="304800" y="1381125"/>
            <a:ext cx="8534400" cy="4094163"/>
            <a:chOff x="192" y="688"/>
            <a:chExt cx="5376" cy="2579"/>
          </a:xfrm>
        </p:grpSpPr>
        <p:sp>
          <p:nvSpPr>
            <p:cNvPr id="528387" name="Text Box 3"/>
            <p:cNvSpPr txBox="1">
              <a:spLocks noChangeArrowheads="1"/>
            </p:cNvSpPr>
            <p:nvPr/>
          </p:nvSpPr>
          <p:spPr bwMode="auto">
            <a:xfrm>
              <a:off x="192" y="296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8389" name="Picture 5" descr="03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688"/>
              <a:ext cx="5376" cy="2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1470025" y="2419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9420" name="Group 12"/>
          <p:cNvGrpSpPr>
            <a:grpSpLocks/>
          </p:cNvGrpSpPr>
          <p:nvPr/>
        </p:nvGrpSpPr>
        <p:grpSpPr bwMode="auto">
          <a:xfrm>
            <a:off x="304800" y="2203450"/>
            <a:ext cx="8534400" cy="2449513"/>
            <a:chOff x="192" y="1357"/>
            <a:chExt cx="5376" cy="1543"/>
          </a:xfrm>
        </p:grpSpPr>
        <p:sp>
          <p:nvSpPr>
            <p:cNvPr id="529415" name="Text Box 7"/>
            <p:cNvSpPr txBox="1">
              <a:spLocks noChangeArrowheads="1"/>
            </p:cNvSpPr>
            <p:nvPr/>
          </p:nvSpPr>
          <p:spPr bwMode="auto">
            <a:xfrm>
              <a:off x="192" y="260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9419" name="Picture 11" descr="ISP_Ch03_Bx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357"/>
              <a:ext cx="5376" cy="11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438" name="Group 6"/>
          <p:cNvGrpSpPr>
            <a:grpSpLocks/>
          </p:cNvGrpSpPr>
          <p:nvPr/>
        </p:nvGrpSpPr>
        <p:grpSpPr bwMode="auto">
          <a:xfrm>
            <a:off x="952500" y="161925"/>
            <a:ext cx="7239000" cy="6532563"/>
            <a:chOff x="0" y="96"/>
            <a:chExt cx="4560" cy="4115"/>
          </a:xfrm>
        </p:grpSpPr>
        <p:sp>
          <p:nvSpPr>
            <p:cNvPr id="530435" name="Text Box 3"/>
            <p:cNvSpPr txBox="1">
              <a:spLocks noChangeArrowheads="1"/>
            </p:cNvSpPr>
            <p:nvPr/>
          </p:nvSpPr>
          <p:spPr bwMode="auto">
            <a:xfrm>
              <a:off x="0" y="391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0437" name="Picture 5" descr="03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6"/>
              <a:ext cx="4560" cy="381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462" name="Group 6"/>
          <p:cNvGrpSpPr>
            <a:grpSpLocks/>
          </p:cNvGrpSpPr>
          <p:nvPr/>
        </p:nvGrpSpPr>
        <p:grpSpPr bwMode="auto">
          <a:xfrm>
            <a:off x="304800" y="1555750"/>
            <a:ext cx="8534400" cy="3746500"/>
            <a:chOff x="192" y="531"/>
            <a:chExt cx="5376" cy="2360"/>
          </a:xfrm>
        </p:grpSpPr>
        <p:sp>
          <p:nvSpPr>
            <p:cNvPr id="531459" name="Text Box 3"/>
            <p:cNvSpPr txBox="1">
              <a:spLocks noChangeArrowheads="1"/>
            </p:cNvSpPr>
            <p:nvPr/>
          </p:nvSpPr>
          <p:spPr bwMode="auto">
            <a:xfrm>
              <a:off x="192" y="259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217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1461" name="Picture 5" descr="ISP_Ch03_Bx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531"/>
              <a:ext cx="5376" cy="200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86" name="Group 6"/>
          <p:cNvGrpSpPr>
            <a:grpSpLocks/>
          </p:cNvGrpSpPr>
          <p:nvPr/>
        </p:nvGrpSpPr>
        <p:grpSpPr bwMode="auto">
          <a:xfrm>
            <a:off x="304800" y="1397000"/>
            <a:ext cx="8534400" cy="4062413"/>
            <a:chOff x="192" y="816"/>
            <a:chExt cx="5376" cy="2559"/>
          </a:xfrm>
        </p:grpSpPr>
        <p:sp>
          <p:nvSpPr>
            <p:cNvPr id="532483" name="Text Box 3"/>
            <p:cNvSpPr txBox="1">
              <a:spLocks noChangeArrowheads="1"/>
            </p:cNvSpPr>
            <p:nvPr/>
          </p:nvSpPr>
          <p:spPr bwMode="auto">
            <a:xfrm>
              <a:off x="192" y="307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217–218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2485" name="Picture 5" descr="ISP_Ch03_Bx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816"/>
              <a:ext cx="5376" cy="22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10" name="Group 6"/>
          <p:cNvGrpSpPr>
            <a:grpSpLocks/>
          </p:cNvGrpSpPr>
          <p:nvPr/>
        </p:nvGrpSpPr>
        <p:grpSpPr bwMode="auto">
          <a:xfrm>
            <a:off x="1770063" y="157163"/>
            <a:ext cx="5603875" cy="6542087"/>
            <a:chOff x="0" y="96"/>
            <a:chExt cx="3530" cy="4121"/>
          </a:xfrm>
        </p:grpSpPr>
        <p:sp>
          <p:nvSpPr>
            <p:cNvPr id="533507" name="Text Box 3"/>
            <p:cNvSpPr txBox="1">
              <a:spLocks noChangeArrowheads="1"/>
            </p:cNvSpPr>
            <p:nvPr/>
          </p:nvSpPr>
          <p:spPr bwMode="auto">
            <a:xfrm>
              <a:off x="0" y="391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3509" name="Picture 5" descr="03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6"/>
              <a:ext cx="3530" cy="37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537" name="Group 9"/>
          <p:cNvGrpSpPr>
            <a:grpSpLocks/>
          </p:cNvGrpSpPr>
          <p:nvPr/>
        </p:nvGrpSpPr>
        <p:grpSpPr bwMode="auto">
          <a:xfrm>
            <a:off x="304800" y="2197100"/>
            <a:ext cx="8534400" cy="2463800"/>
            <a:chOff x="192" y="1788"/>
            <a:chExt cx="5376" cy="1552"/>
          </a:xfrm>
        </p:grpSpPr>
        <p:pic>
          <p:nvPicPr>
            <p:cNvPr id="534532" name="Picture 4" descr="ISP_Ch03_Bx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788"/>
              <a:ext cx="5376" cy="1194"/>
            </a:xfrm>
            <a:prstGeom prst="rect">
              <a:avLst/>
            </a:prstGeom>
            <a:noFill/>
          </p:spPr>
        </p:pic>
        <p:sp>
          <p:nvSpPr>
            <p:cNvPr id="534535" name="Text Box 7"/>
            <p:cNvSpPr txBox="1">
              <a:spLocks noChangeArrowheads="1"/>
            </p:cNvSpPr>
            <p:nvPr/>
          </p:nvSpPr>
          <p:spPr bwMode="auto">
            <a:xfrm>
              <a:off x="192" y="304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219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556" name="Group 4"/>
          <p:cNvGrpSpPr>
            <a:grpSpLocks/>
          </p:cNvGrpSpPr>
          <p:nvPr/>
        </p:nvGrpSpPr>
        <p:grpSpPr bwMode="auto">
          <a:xfrm>
            <a:off x="2544763" y="155575"/>
            <a:ext cx="4052887" cy="6546850"/>
            <a:chOff x="0" y="96"/>
            <a:chExt cx="2553" cy="4124"/>
          </a:xfrm>
        </p:grpSpPr>
        <p:pic>
          <p:nvPicPr>
            <p:cNvPr id="535554" name="Picture 2" descr="03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6"/>
              <a:ext cx="2553" cy="3792"/>
            </a:xfrm>
            <a:prstGeom prst="rect">
              <a:avLst/>
            </a:prstGeom>
            <a:noFill/>
          </p:spPr>
        </p:pic>
        <p:sp>
          <p:nvSpPr>
            <p:cNvPr id="535555" name="Text Box 3"/>
            <p:cNvSpPr txBox="1">
              <a:spLocks noChangeArrowheads="1"/>
            </p:cNvSpPr>
            <p:nvPr/>
          </p:nvSpPr>
          <p:spPr bwMode="auto">
            <a:xfrm>
              <a:off x="0" y="392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582" name="Group 6"/>
          <p:cNvGrpSpPr>
            <a:grpSpLocks/>
          </p:cNvGrpSpPr>
          <p:nvPr/>
        </p:nvGrpSpPr>
        <p:grpSpPr bwMode="auto">
          <a:xfrm>
            <a:off x="304800" y="1487488"/>
            <a:ext cx="8534400" cy="3883025"/>
            <a:chOff x="192" y="538"/>
            <a:chExt cx="5376" cy="2446"/>
          </a:xfrm>
        </p:grpSpPr>
        <p:sp>
          <p:nvSpPr>
            <p:cNvPr id="536580" name="Text Box 4"/>
            <p:cNvSpPr txBox="1">
              <a:spLocks noChangeArrowheads="1"/>
            </p:cNvSpPr>
            <p:nvPr/>
          </p:nvSpPr>
          <p:spPr bwMode="auto">
            <a:xfrm>
              <a:off x="192" y="2685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225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6581" name="Picture 5" descr="ISP_Ch03_Bx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538"/>
              <a:ext cx="5376" cy="20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304800" y="2347913"/>
            <a:ext cx="8534400" cy="2162175"/>
            <a:chOff x="192" y="1483"/>
            <a:chExt cx="5376" cy="1362"/>
          </a:xfrm>
        </p:grpSpPr>
        <p:sp>
          <p:nvSpPr>
            <p:cNvPr id="215043" name="Text Box 3"/>
            <p:cNvSpPr txBox="1">
              <a:spLocks noChangeArrowheads="1"/>
            </p:cNvSpPr>
            <p:nvPr/>
          </p:nvSpPr>
          <p:spPr bwMode="auto">
            <a:xfrm>
              <a:off x="192" y="254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172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5047" name="Picture 7" descr="ISP_Ch03_Bx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83"/>
              <a:ext cx="5376" cy="10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22" name="Group 30"/>
          <p:cNvGrpSpPr>
            <a:grpSpLocks/>
          </p:cNvGrpSpPr>
          <p:nvPr/>
        </p:nvGrpSpPr>
        <p:grpSpPr bwMode="auto">
          <a:xfrm>
            <a:off x="2368550" y="144463"/>
            <a:ext cx="4406900" cy="6567487"/>
            <a:chOff x="0" y="96"/>
            <a:chExt cx="2776" cy="4137"/>
          </a:xfrm>
        </p:grpSpPr>
        <p:sp>
          <p:nvSpPr>
            <p:cNvPr id="213020" name="Text Box 28"/>
            <p:cNvSpPr txBox="1">
              <a:spLocks noChangeArrowheads="1"/>
            </p:cNvSpPr>
            <p:nvPr/>
          </p:nvSpPr>
          <p:spPr bwMode="auto">
            <a:xfrm>
              <a:off x="0" y="393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3021" name="Picture 29" descr="03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"/>
              <a:ext cx="2776" cy="37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716" name="Group 12"/>
          <p:cNvGrpSpPr>
            <a:grpSpLocks/>
          </p:cNvGrpSpPr>
          <p:nvPr/>
        </p:nvGrpSpPr>
        <p:grpSpPr bwMode="auto">
          <a:xfrm>
            <a:off x="304800" y="1985963"/>
            <a:ext cx="8534400" cy="2884487"/>
            <a:chOff x="192" y="1418"/>
            <a:chExt cx="5376" cy="1817"/>
          </a:xfrm>
        </p:grpSpPr>
        <p:pic>
          <p:nvPicPr>
            <p:cNvPr id="456714" name="Picture 10" descr="ISP_Ch03_Bx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18"/>
              <a:ext cx="5376" cy="1462"/>
            </a:xfrm>
            <a:prstGeom prst="rect">
              <a:avLst/>
            </a:prstGeom>
            <a:noFill/>
          </p:spPr>
        </p:pic>
        <p:sp>
          <p:nvSpPr>
            <p:cNvPr id="456715" name="Text Box 11"/>
            <p:cNvSpPr txBox="1">
              <a:spLocks noChangeArrowheads="1"/>
            </p:cNvSpPr>
            <p:nvPr/>
          </p:nvSpPr>
          <p:spPr bwMode="auto">
            <a:xfrm>
              <a:off x="192" y="293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175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77" name="Group 13"/>
          <p:cNvGrpSpPr>
            <a:grpSpLocks/>
          </p:cNvGrpSpPr>
          <p:nvPr/>
        </p:nvGrpSpPr>
        <p:grpSpPr bwMode="auto">
          <a:xfrm>
            <a:off x="304800" y="2198688"/>
            <a:ext cx="8534400" cy="2460625"/>
            <a:chOff x="192" y="1752"/>
            <a:chExt cx="5376" cy="1550"/>
          </a:xfrm>
        </p:grpSpPr>
        <p:sp>
          <p:nvSpPr>
            <p:cNvPr id="216069" name="Text Box 5"/>
            <p:cNvSpPr txBox="1">
              <a:spLocks noChangeArrowheads="1"/>
            </p:cNvSpPr>
            <p:nvPr/>
          </p:nvSpPr>
          <p:spPr bwMode="auto">
            <a:xfrm>
              <a:off x="192" y="3003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178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6076" name="Picture 12" descr="ISP_Ch03_Bx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752"/>
              <a:ext cx="5376" cy="11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7" name="Group 9"/>
          <p:cNvGrpSpPr>
            <a:grpSpLocks/>
          </p:cNvGrpSpPr>
          <p:nvPr/>
        </p:nvGrpSpPr>
        <p:grpSpPr bwMode="auto">
          <a:xfrm>
            <a:off x="304800" y="844550"/>
            <a:ext cx="8534400" cy="5168900"/>
            <a:chOff x="0" y="531"/>
            <a:chExt cx="5376" cy="3256"/>
          </a:xfrm>
        </p:grpSpPr>
        <p:sp>
          <p:nvSpPr>
            <p:cNvPr id="217095" name="Text Box 7"/>
            <p:cNvSpPr txBox="1">
              <a:spLocks noChangeArrowheads="1"/>
            </p:cNvSpPr>
            <p:nvPr/>
          </p:nvSpPr>
          <p:spPr bwMode="auto">
            <a:xfrm>
              <a:off x="0" y="348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7096" name="Picture 8" descr="03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31"/>
              <a:ext cx="5376" cy="28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22" name="Group 10"/>
          <p:cNvGrpSpPr>
            <a:grpSpLocks/>
          </p:cNvGrpSpPr>
          <p:nvPr/>
        </p:nvGrpSpPr>
        <p:grpSpPr bwMode="auto">
          <a:xfrm>
            <a:off x="304800" y="2366963"/>
            <a:ext cx="8534400" cy="2122487"/>
            <a:chOff x="192" y="1634"/>
            <a:chExt cx="5376" cy="1337"/>
          </a:xfrm>
        </p:grpSpPr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>
              <a:off x="192" y="267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181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8121" name="Picture 9" descr="ISP_Ch03_Bx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634"/>
              <a:ext cx="5376" cy="9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845</Words>
  <Application>Microsoft PowerPoint</Application>
  <PresentationFormat>On-screen Show (4:3)</PresentationFormat>
  <Paragraphs>140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Times</vt:lpstr>
      <vt:lpstr>Arial MT</vt:lpstr>
      <vt:lpstr>Verdana</vt:lpstr>
      <vt:lpstr>Frutiger 67BoldCn</vt:lpstr>
      <vt:lpstr>BI Frutiger BoldItalic</vt:lpstr>
      <vt:lpstr>R Frutiger Roman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the Practice of Statistics</dc:title>
  <dc:subject/>
  <dc:creator>Moore &amp; McCabe</dc:creator>
  <cp:keywords/>
  <dc:description/>
  <cp:lastModifiedBy>Engin Sungur</cp:lastModifiedBy>
  <cp:revision>265</cp:revision>
  <cp:lastPrinted>2008-04-15T03:35:45Z</cp:lastPrinted>
  <dcterms:created xsi:type="dcterms:W3CDTF">2008-08-26T18:21:41Z</dcterms:created>
  <dcterms:modified xsi:type="dcterms:W3CDTF">2008-08-26T18:22:12Z</dcterms:modified>
  <cp:category/>
</cp:coreProperties>
</file>